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296" r:id="rId3"/>
    <p:sldId id="430" r:id="rId4"/>
    <p:sldId id="575" r:id="rId5"/>
    <p:sldId id="584" r:id="rId6"/>
    <p:sldId id="576" r:id="rId7"/>
    <p:sldId id="577" r:id="rId8"/>
    <p:sldId id="578" r:id="rId9"/>
    <p:sldId id="580" r:id="rId10"/>
    <p:sldId id="582" r:id="rId11"/>
    <p:sldId id="278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к" initials="В" lastIdx="1" clrIdx="0">
    <p:extLst>
      <p:ext uri="{19B8F6BF-5375-455C-9EA6-DF929625EA0E}">
        <p15:presenceInfo xmlns:p15="http://schemas.microsoft.com/office/powerpoint/2012/main" userId="Вяч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A4C"/>
    <a:srgbClr val="EC771B"/>
    <a:srgbClr val="2A8663"/>
    <a:srgbClr val="FE51C2"/>
    <a:srgbClr val="D33530"/>
    <a:srgbClr val="FF62BC"/>
    <a:srgbClr val="FFF500"/>
    <a:srgbClr val="E663E2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60" autoAdjust="0"/>
  </p:normalViewPr>
  <p:slideViewPr>
    <p:cSldViewPr>
      <p:cViewPr varScale="1">
        <p:scale>
          <a:sx n="105" d="100"/>
          <a:sy n="105" d="100"/>
        </p:scale>
        <p:origin x="8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2022-02-21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2022-02-21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31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67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38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85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9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39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6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8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683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00618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724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279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6380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1" y="0"/>
            <a:ext cx="9143999" cy="79781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43596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6280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9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53337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3434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4166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0224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351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23183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83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993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  <p:sldLayoutId id="2147483676" r:id="rId18"/>
    <p:sldLayoutId id="2147483691" r:id="rId19"/>
    <p:sldLayoutId id="2147483728" r:id="rId20"/>
    <p:sldLayoutId id="2147483649" r:id="rId21"/>
    <p:sldLayoutId id="2147483683" r:id="rId22"/>
    <p:sldLayoutId id="2147483689" r:id="rId23"/>
    <p:sldLayoutId id="2147483717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07" r:id="rId32"/>
    <p:sldLayoutId id="2147483708" r:id="rId3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771800" y="432166"/>
            <a:ext cx="5544616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uk-UA" sz="3600" b="1" dirty="0">
                <a:solidFill>
                  <a:srgbClr val="EC771B"/>
                </a:solidFill>
                <a:cs typeface="Arial"/>
                <a:sym typeface="Arial"/>
              </a:rPr>
              <a:t>АНАЛІЗ</a:t>
            </a:r>
          </a:p>
          <a:p>
            <a:pPr algn="ctr"/>
            <a:r>
              <a:rPr lang="uk-UA" sz="3600" b="1" dirty="0">
                <a:solidFill>
                  <a:srgbClr val="EC771B"/>
                </a:solidFill>
                <a:cs typeface="Arial"/>
                <a:sym typeface="Arial"/>
              </a:rPr>
              <a:t> фінансової діяльності КНП «ВМКЛ «ЦМтаД» </a:t>
            </a:r>
          </a:p>
          <a:p>
            <a:pPr algn="ctr"/>
            <a:r>
              <a:rPr lang="uk-UA" sz="3600" b="1" dirty="0">
                <a:solidFill>
                  <a:srgbClr val="EC771B"/>
                </a:solidFill>
                <a:cs typeface="Arial"/>
                <a:sym typeface="Arial"/>
              </a:rPr>
              <a:t>за 2021рік, перспективи 2022 року</a:t>
            </a:r>
            <a:endParaRPr lang="uk-UA" sz="3600" b="1" dirty="0">
              <a:solidFill>
                <a:srgbClr val="EC771B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Group 150">
            <a:extLst>
              <a:ext uri="{FF2B5EF4-FFF2-40B4-BE49-F238E27FC236}">
                <a16:creationId xmlns:a16="http://schemas.microsoft.com/office/drawing/2014/main" id="{80776265-E791-459B-9930-C66D68E5AA15}"/>
              </a:ext>
            </a:extLst>
          </p:cNvPr>
          <p:cNvGrpSpPr/>
          <p:nvPr/>
        </p:nvGrpSpPr>
        <p:grpSpPr>
          <a:xfrm>
            <a:off x="3635896" y="3363838"/>
            <a:ext cx="4032448" cy="1080120"/>
            <a:chOff x="3960971" y="2767117"/>
            <a:chExt cx="4267200" cy="1321489"/>
          </a:xfrm>
        </p:grpSpPr>
        <p:sp>
          <p:nvSpPr>
            <p:cNvPr id="12" name="Freeform: Shape 151">
              <a:extLst>
                <a:ext uri="{FF2B5EF4-FFF2-40B4-BE49-F238E27FC236}">
                  <a16:creationId xmlns:a16="http://schemas.microsoft.com/office/drawing/2014/main" id="{B9268163-6BCB-455B-A3D5-7682666FFC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3" name="Freeform: Shape 152">
              <a:extLst>
                <a:ext uri="{FF2B5EF4-FFF2-40B4-BE49-F238E27FC236}">
                  <a16:creationId xmlns:a16="http://schemas.microsoft.com/office/drawing/2014/main" id="{2FD4377B-2208-4D1E-B64C-35C14C4078DC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4" name="Freeform: Shape 153">
              <a:extLst>
                <a:ext uri="{FF2B5EF4-FFF2-40B4-BE49-F238E27FC236}">
                  <a16:creationId xmlns:a16="http://schemas.microsoft.com/office/drawing/2014/main" id="{4452F4F5-74BD-4277-AA3D-8A400E6A6BC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5" name="Freeform: Shape 154">
              <a:extLst>
                <a:ext uri="{FF2B5EF4-FFF2-40B4-BE49-F238E27FC236}">
                  <a16:creationId xmlns:a16="http://schemas.microsoft.com/office/drawing/2014/main" id="{80DD2980-3734-42F8-BE18-6DD2EF85E9C2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9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846DC54-23AD-4FBF-ACF5-2BD8DD448A47}"/>
              </a:ext>
            </a:extLst>
          </p:cNvPr>
          <p:cNvSpPr txBox="1">
            <a:spLocks/>
          </p:cNvSpPr>
          <p:nvPr/>
        </p:nvSpPr>
        <p:spPr>
          <a:xfrm>
            <a:off x="2843808" y="2767417"/>
            <a:ext cx="4929222" cy="702410"/>
          </a:xfrm>
          <a:prstGeom prst="rect">
            <a:avLst/>
          </a:prstGeom>
        </p:spPr>
        <p:txBody>
          <a:bodyPr/>
          <a:lstStyle/>
          <a:p>
            <a:pPr defTabSz="914378">
              <a:buClr>
                <a:srgbClr val="000000"/>
              </a:buClr>
              <a:defRPr/>
            </a:pPr>
            <a:r>
              <a:rPr lang="uk-UA" sz="3200" b="1" dirty="0">
                <a:solidFill>
                  <a:srgbClr val="002060"/>
                </a:solidFill>
              </a:rPr>
              <a:t>Дякую за увагу!!!</a:t>
            </a:r>
            <a:br>
              <a:rPr lang="ru-RU" sz="3200" b="1" dirty="0">
                <a:solidFill>
                  <a:srgbClr val="EC771B"/>
                </a:solidFill>
              </a:rPr>
            </a:br>
            <a:endParaRPr lang="ru-RU" sz="3200" b="1" dirty="0">
              <a:solidFill>
                <a:srgbClr val="EC771B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785F79-7210-4365-A5D0-FC65715DBBE4}"/>
              </a:ext>
            </a:extLst>
          </p:cNvPr>
          <p:cNvSpPr/>
          <p:nvPr/>
        </p:nvSpPr>
        <p:spPr>
          <a:xfrm>
            <a:off x="0" y="3363838"/>
            <a:ext cx="9138703" cy="17796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>
                <a:solidFill>
                  <a:srgbClr val="002060"/>
                </a:solidFill>
              </a:rPr>
              <a:t>Директор КНП «ВМКЛ «</a:t>
            </a:r>
            <a:r>
              <a:rPr lang="uk-UA" dirty="0" err="1">
                <a:solidFill>
                  <a:srgbClr val="002060"/>
                </a:solidFill>
              </a:rPr>
              <a:t>ЦМтаД</a:t>
            </a:r>
            <a:r>
              <a:rPr lang="uk-UA" dirty="0">
                <a:solidFill>
                  <a:srgbClr val="002060"/>
                </a:solidFill>
              </a:rPr>
              <a:t>»</a:t>
            </a:r>
          </a:p>
          <a:p>
            <a:r>
              <a:rPr lang="uk-UA" dirty="0" err="1">
                <a:solidFill>
                  <a:srgbClr val="002060"/>
                </a:solidFill>
              </a:rPr>
              <a:t>к.м.н</a:t>
            </a:r>
            <a:r>
              <a:rPr lang="uk-UA" dirty="0">
                <a:solidFill>
                  <a:srgbClr val="002060"/>
                </a:solidFill>
              </a:rPr>
              <a:t>. Володимир ПРИСЯЖНЮК</a:t>
            </a:r>
            <a:endParaRPr lang="ru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/>
        </p:nvSpPr>
        <p:spPr>
          <a:xfrm>
            <a:off x="539552" y="179105"/>
            <a:ext cx="7560840" cy="440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/>
            <a:r>
              <a:rPr lang="uk-UA" sz="3000" b="1" u="sng" dirty="0">
                <a:solidFill>
                  <a:srgbClr val="EC771B"/>
                </a:solidFill>
                <a:latin typeface="Arial"/>
                <a:ea typeface="Arial"/>
                <a:cs typeface="Arial"/>
                <a:sym typeface="Arial"/>
              </a:rPr>
              <a:t>ДЖЕРЕЛА НАДХОДЖЕНЬ 2021</a:t>
            </a:r>
          </a:p>
          <a:p>
            <a:pPr algn="r"/>
            <a:r>
              <a:rPr lang="uk-UA" sz="2800" b="1" dirty="0">
                <a:solidFill>
                  <a:srgbClr val="EC771B"/>
                </a:solidFill>
                <a:latin typeface="Arial"/>
                <a:ea typeface="Arial"/>
                <a:cs typeface="Arial"/>
                <a:sym typeface="Arial"/>
              </a:rPr>
              <a:t>ВСЬОГО: </a:t>
            </a:r>
            <a:r>
              <a:rPr lang="uk-UA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90 851 791 грн, в т.ч.:</a:t>
            </a:r>
          </a:p>
          <a:p>
            <a:pPr indent="360000" algn="r"/>
            <a:r>
              <a:rPr lang="uk-UA" sz="30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</a:t>
            </a:r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НСЗУ – 69 227 869 грн</a:t>
            </a: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   </a:t>
            </a: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ДЕРЖБЮДЖЕТ – 1 330 593 грн</a:t>
            </a:r>
          </a:p>
          <a:p>
            <a:pPr indent="360000" algn="r"/>
            <a:endParaRPr lang="uk-UA" sz="2400" b="1" dirty="0">
              <a:solidFill>
                <a:srgbClr val="7030A0"/>
              </a:solidFill>
              <a:ea typeface="Arial"/>
              <a:cs typeface="Arial"/>
              <a:sym typeface="Arial"/>
            </a:endParaRP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ВМТГ, О/Б – 15 415 626 грн</a:t>
            </a:r>
            <a:endParaRPr lang="uk-UA" sz="2400" b="1" dirty="0">
              <a:solidFill>
                <a:srgbClr val="EC77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                      </a:t>
            </a: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ПЛАТНІ ПОСЛУГИ – 2 184 083 грн</a:t>
            </a:r>
          </a:p>
          <a:p>
            <a:pPr indent="360000" algn="r"/>
            <a:endParaRPr lang="uk-UA" sz="2400" b="1" dirty="0">
              <a:solidFill>
                <a:srgbClr val="7030A0"/>
              </a:solidFill>
              <a:ea typeface="Arial"/>
              <a:cs typeface="Arial"/>
              <a:sym typeface="Arial"/>
            </a:endParaRPr>
          </a:p>
          <a:p>
            <a:pPr indent="360000" algn="r"/>
            <a:r>
              <a:rPr lang="uk-UA" sz="2400" b="1" dirty="0">
                <a:solidFill>
                  <a:srgbClr val="7030A0"/>
                </a:solidFill>
                <a:ea typeface="Arial"/>
                <a:cs typeface="Arial"/>
                <a:sym typeface="Arial"/>
              </a:rPr>
              <a:t>         БЛАГОДІЙНА – 1 877 872 грн</a:t>
            </a:r>
          </a:p>
        </p:txBody>
      </p:sp>
      <p:grpSp>
        <p:nvGrpSpPr>
          <p:cNvPr id="11" name="Group 38">
            <a:extLst>
              <a:ext uri="{FF2B5EF4-FFF2-40B4-BE49-F238E27FC236}">
                <a16:creationId xmlns:a16="http://schemas.microsoft.com/office/drawing/2014/main" id="{127B836F-0C92-49B7-9C3B-6ACF9AC9ABE8}"/>
              </a:ext>
            </a:extLst>
          </p:cNvPr>
          <p:cNvGrpSpPr/>
          <p:nvPr/>
        </p:nvGrpSpPr>
        <p:grpSpPr>
          <a:xfrm>
            <a:off x="1356882" y="1059582"/>
            <a:ext cx="518458" cy="442841"/>
            <a:chOff x="3218806" y="1961572"/>
            <a:chExt cx="684068" cy="684068"/>
          </a:xfrm>
        </p:grpSpPr>
        <p:sp>
          <p:nvSpPr>
            <p:cNvPr id="12" name="Diamond 36">
              <a:extLst>
                <a:ext uri="{FF2B5EF4-FFF2-40B4-BE49-F238E27FC236}">
                  <a16:creationId xmlns:a16="http://schemas.microsoft.com/office/drawing/2014/main" id="{05AC39B4-0F54-476B-A512-64DB468BDF7F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7E2DB2-9359-4893-8F20-90F0C45CE979}"/>
                </a:ext>
              </a:extLst>
            </p:cNvPr>
            <p:cNvSpPr txBox="1"/>
            <p:nvPr/>
          </p:nvSpPr>
          <p:spPr>
            <a:xfrm>
              <a:off x="3348374" y="2140694"/>
              <a:ext cx="42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6953ADE5-8A04-48CA-AD37-B90FC12DAD58}"/>
              </a:ext>
            </a:extLst>
          </p:cNvPr>
          <p:cNvGrpSpPr/>
          <p:nvPr/>
        </p:nvGrpSpPr>
        <p:grpSpPr>
          <a:xfrm>
            <a:off x="1363020" y="1744775"/>
            <a:ext cx="518457" cy="493855"/>
            <a:chOff x="3218806" y="1961572"/>
            <a:chExt cx="684068" cy="684068"/>
          </a:xfrm>
        </p:grpSpPr>
        <p:sp>
          <p:nvSpPr>
            <p:cNvPr id="18" name="Diamond 43">
              <a:extLst>
                <a:ext uri="{FF2B5EF4-FFF2-40B4-BE49-F238E27FC236}">
                  <a16:creationId xmlns:a16="http://schemas.microsoft.com/office/drawing/2014/main" id="{9E423FE7-10BD-4EFD-92CF-5AB085651A6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913884-384E-46A9-BE39-8D98FA79709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4">
            <a:extLst>
              <a:ext uri="{FF2B5EF4-FFF2-40B4-BE49-F238E27FC236}">
                <a16:creationId xmlns:a16="http://schemas.microsoft.com/office/drawing/2014/main" id="{62A15789-275D-4700-9109-2C76E3672C59}"/>
              </a:ext>
            </a:extLst>
          </p:cNvPr>
          <p:cNvGrpSpPr/>
          <p:nvPr/>
        </p:nvGrpSpPr>
        <p:grpSpPr>
          <a:xfrm>
            <a:off x="1356882" y="2449158"/>
            <a:ext cx="518459" cy="527213"/>
            <a:chOff x="3218806" y="1961572"/>
            <a:chExt cx="684068" cy="684068"/>
          </a:xfrm>
        </p:grpSpPr>
        <p:sp>
          <p:nvSpPr>
            <p:cNvPr id="21" name="Diamond 55">
              <a:extLst>
                <a:ext uri="{FF2B5EF4-FFF2-40B4-BE49-F238E27FC236}">
                  <a16:creationId xmlns:a16="http://schemas.microsoft.com/office/drawing/2014/main" id="{02EEFBFE-E3CB-4DBD-ABBD-430E0B9B8C70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ED22A4-FE6C-4EF0-9AC4-A9414128100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56E6BDDB-7785-4881-83F8-EAF6B05782F0}"/>
              </a:ext>
            </a:extLst>
          </p:cNvPr>
          <p:cNvGrpSpPr/>
          <p:nvPr/>
        </p:nvGrpSpPr>
        <p:grpSpPr>
          <a:xfrm>
            <a:off x="1331640" y="3241910"/>
            <a:ext cx="576064" cy="530741"/>
            <a:chOff x="3229323" y="2048780"/>
            <a:chExt cx="684068" cy="684068"/>
          </a:xfrm>
        </p:grpSpPr>
        <p:sp>
          <p:nvSpPr>
            <p:cNvPr id="24" name="Diamond 49">
              <a:extLst>
                <a:ext uri="{FF2B5EF4-FFF2-40B4-BE49-F238E27FC236}">
                  <a16:creationId xmlns:a16="http://schemas.microsoft.com/office/drawing/2014/main" id="{A597F584-C59E-4934-9261-EC9295419EAC}"/>
                </a:ext>
              </a:extLst>
            </p:cNvPr>
            <p:cNvSpPr/>
            <p:nvPr/>
          </p:nvSpPr>
          <p:spPr>
            <a:xfrm>
              <a:off x="3229323" y="2048780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9E6123-5E19-4F1C-87F3-C262B7D6F0BF}"/>
                </a:ext>
              </a:extLst>
            </p:cNvPr>
            <p:cNvSpPr txBox="1"/>
            <p:nvPr/>
          </p:nvSpPr>
          <p:spPr>
            <a:xfrm rot="290355">
              <a:off x="3360361" y="2222252"/>
              <a:ext cx="42199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272F7BFF-BFAE-4819-ADE1-F710EC17325F}"/>
              </a:ext>
            </a:extLst>
          </p:cNvPr>
          <p:cNvGrpSpPr/>
          <p:nvPr/>
        </p:nvGrpSpPr>
        <p:grpSpPr>
          <a:xfrm>
            <a:off x="1356882" y="3941083"/>
            <a:ext cx="576064" cy="530741"/>
            <a:chOff x="3229323" y="2048780"/>
            <a:chExt cx="684068" cy="684068"/>
          </a:xfrm>
        </p:grpSpPr>
        <p:sp>
          <p:nvSpPr>
            <p:cNvPr id="17" name="Diamond 49">
              <a:extLst>
                <a:ext uri="{FF2B5EF4-FFF2-40B4-BE49-F238E27FC236}">
                  <a16:creationId xmlns:a16="http://schemas.microsoft.com/office/drawing/2014/main" id="{9EC2F48C-7C65-49BA-BDF6-BA3FDA3B651D}"/>
                </a:ext>
              </a:extLst>
            </p:cNvPr>
            <p:cNvSpPr/>
            <p:nvPr/>
          </p:nvSpPr>
          <p:spPr>
            <a:xfrm>
              <a:off x="3229323" y="2048780"/>
              <a:ext cx="684068" cy="684068"/>
            </a:xfrm>
            <a:prstGeom prst="diamond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75C235-B45A-497E-9059-751412B0DC37}"/>
                </a:ext>
              </a:extLst>
            </p:cNvPr>
            <p:cNvSpPr txBox="1"/>
            <p:nvPr/>
          </p:nvSpPr>
          <p:spPr>
            <a:xfrm rot="290355">
              <a:off x="3360361" y="2256354"/>
              <a:ext cx="421990" cy="301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74D12C3-E789-486D-9E32-1BCBE43092A1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C7D4F28-D59B-4127-BE99-C190E09E2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33" name="Стрелка: пятиугольник 32">
              <a:extLst>
                <a:ext uri="{FF2B5EF4-FFF2-40B4-BE49-F238E27FC236}">
                  <a16:creationId xmlns:a16="http://schemas.microsoft.com/office/drawing/2014/main" id="{CD00B055-EC68-4B36-AB1C-1D79C396C6F8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7D905314-905C-49B7-BA87-AFA683DF21A5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40EAEBC6-2338-42FA-B950-1AB55E854715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A8F3195B-ABE0-4FD3-AB86-A865B0687B90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/>
          <p:nvPr/>
        </p:nvSpPr>
        <p:spPr>
          <a:xfrm>
            <a:off x="0" y="-7890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ПМП №3 ХІРУРГІЧНІ ОПЕРАЦІЇ В СТАЦІОНАРІ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4211960" y="2117486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7695270-20B9-43FA-91B6-26221C636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05545"/>
              </p:ext>
            </p:extLst>
          </p:nvPr>
        </p:nvGraphicFramePr>
        <p:xfrm>
          <a:off x="1789853" y="703569"/>
          <a:ext cx="4552329" cy="3308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929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462066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194118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52610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Період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Глобальна ставка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Пролікований випадок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Всього, грн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526108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кість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кість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80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132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33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123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988766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114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48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711769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65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57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10685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Всього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474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4 918 202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2620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46405A-4AD0-480F-ACBF-66A4216C20A7}"/>
              </a:ext>
            </a:extLst>
          </p:cNvPr>
          <p:cNvSpPr txBox="1"/>
          <p:nvPr/>
        </p:nvSpPr>
        <p:spPr>
          <a:xfrm>
            <a:off x="1114836" y="4461218"/>
            <a:ext cx="691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Задіяні відділення: ГІНЕКОЛОГІЯ; РЕАНІМАЦІЯ для жінок </a:t>
            </a:r>
            <a:endParaRPr lang="ru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7A3A6F-A01F-4B6E-A592-09A135269D60}"/>
              </a:ext>
            </a:extLst>
          </p:cNvPr>
          <p:cNvGrpSpPr/>
          <p:nvPr/>
        </p:nvGrpSpPr>
        <p:grpSpPr>
          <a:xfrm>
            <a:off x="38565" y="486023"/>
            <a:ext cx="1707610" cy="3021831"/>
            <a:chOff x="-108520" y="492388"/>
            <a:chExt cx="2028062" cy="3588618"/>
          </a:xfrm>
        </p:grpSpPr>
        <p:sp>
          <p:nvSpPr>
            <p:cNvPr id="56" name="Freeform: Shape 4">
              <a:extLst>
                <a:ext uri="{FF2B5EF4-FFF2-40B4-BE49-F238E27FC236}">
                  <a16:creationId xmlns:a16="http://schemas.microsoft.com/office/drawing/2014/main" id="{F694B026-3B14-4147-A8FE-CF1B0FAE5625}"/>
                </a:ext>
              </a:extLst>
            </p:cNvPr>
            <p:cNvSpPr/>
            <p:nvPr/>
          </p:nvSpPr>
          <p:spPr>
            <a:xfrm flipH="1">
              <a:off x="719191" y="711791"/>
              <a:ext cx="586016" cy="366265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5">
              <a:extLst>
                <a:ext uri="{FF2B5EF4-FFF2-40B4-BE49-F238E27FC236}">
                  <a16:creationId xmlns:a16="http://schemas.microsoft.com/office/drawing/2014/main" id="{16FA8F48-501C-4933-98D8-C8F7E80A17A8}"/>
                </a:ext>
              </a:extLst>
            </p:cNvPr>
            <p:cNvSpPr/>
            <p:nvPr/>
          </p:nvSpPr>
          <p:spPr>
            <a:xfrm flipH="1">
              <a:off x="1749663" y="3854869"/>
              <a:ext cx="103744" cy="160019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F190E05E-B608-4CDB-881D-18195EB98F99}"/>
                </a:ext>
              </a:extLst>
            </p:cNvPr>
            <p:cNvSpPr/>
            <p:nvPr/>
          </p:nvSpPr>
          <p:spPr>
            <a:xfrm flipH="1">
              <a:off x="-108520" y="736327"/>
              <a:ext cx="1957124" cy="3139923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5EBBFB3E-E7A4-4A68-9EF0-39CE1FD5537B}"/>
                </a:ext>
              </a:extLst>
            </p:cNvPr>
            <p:cNvSpPr/>
            <p:nvPr/>
          </p:nvSpPr>
          <p:spPr>
            <a:xfrm flipH="1">
              <a:off x="353233" y="3622286"/>
              <a:ext cx="1500087" cy="458720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CDE094B4-55C5-4332-8DCE-4AB48949FE05}"/>
                </a:ext>
              </a:extLst>
            </p:cNvPr>
            <p:cNvSpPr/>
            <p:nvPr/>
          </p:nvSpPr>
          <p:spPr>
            <a:xfrm flipH="1">
              <a:off x="1468114" y="3768148"/>
              <a:ext cx="14020" cy="7112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18C85D6B-117F-4B48-B028-C97D7A5D6D80}"/>
                </a:ext>
              </a:extLst>
            </p:cNvPr>
            <p:cNvSpPr/>
            <p:nvPr/>
          </p:nvSpPr>
          <p:spPr>
            <a:xfrm flipH="1">
              <a:off x="1263709" y="3793208"/>
              <a:ext cx="19627" cy="3556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FEB3435D-00CF-4525-985D-7BE338DF4D31}"/>
                </a:ext>
              </a:extLst>
            </p:cNvPr>
            <p:cNvSpPr/>
            <p:nvPr/>
          </p:nvSpPr>
          <p:spPr>
            <a:xfrm flipH="1">
              <a:off x="1244643" y="3795784"/>
              <a:ext cx="16823" cy="3556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11">
              <a:extLst>
                <a:ext uri="{FF2B5EF4-FFF2-40B4-BE49-F238E27FC236}">
                  <a16:creationId xmlns:a16="http://schemas.microsoft.com/office/drawing/2014/main" id="{2DB5C482-8B6B-46DC-8A7E-010EF8D06C26}"/>
                </a:ext>
              </a:extLst>
            </p:cNvPr>
            <p:cNvSpPr/>
            <p:nvPr/>
          </p:nvSpPr>
          <p:spPr>
            <a:xfrm flipH="1">
              <a:off x="1547579" y="3811887"/>
              <a:ext cx="8412" cy="3556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12">
              <a:extLst>
                <a:ext uri="{FF2B5EF4-FFF2-40B4-BE49-F238E27FC236}">
                  <a16:creationId xmlns:a16="http://schemas.microsoft.com/office/drawing/2014/main" id="{A721FD36-6686-445B-B156-A3E109D12FBD}"/>
                </a:ext>
              </a:extLst>
            </p:cNvPr>
            <p:cNvSpPr/>
            <p:nvPr/>
          </p:nvSpPr>
          <p:spPr>
            <a:xfrm flipH="1">
              <a:off x="1541296" y="3810070"/>
              <a:ext cx="5608" cy="3556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13">
              <a:extLst>
                <a:ext uri="{FF2B5EF4-FFF2-40B4-BE49-F238E27FC236}">
                  <a16:creationId xmlns:a16="http://schemas.microsoft.com/office/drawing/2014/main" id="{7FDEAF56-20DD-488A-B1D1-E846DB7EF975}"/>
                </a:ext>
              </a:extLst>
            </p:cNvPr>
            <p:cNvSpPr/>
            <p:nvPr/>
          </p:nvSpPr>
          <p:spPr>
            <a:xfrm flipH="1">
              <a:off x="1545782" y="492388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14">
              <a:extLst>
                <a:ext uri="{FF2B5EF4-FFF2-40B4-BE49-F238E27FC236}">
                  <a16:creationId xmlns:a16="http://schemas.microsoft.com/office/drawing/2014/main" id="{071DF8FD-AB13-4DC0-A544-E76F9BA645CD}"/>
                </a:ext>
              </a:extLst>
            </p:cNvPr>
            <p:cNvSpPr/>
            <p:nvPr/>
          </p:nvSpPr>
          <p:spPr>
            <a:xfrm flipH="1">
              <a:off x="1664948" y="634627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15">
              <a:extLst>
                <a:ext uri="{FF2B5EF4-FFF2-40B4-BE49-F238E27FC236}">
                  <a16:creationId xmlns:a16="http://schemas.microsoft.com/office/drawing/2014/main" id="{FAA2880C-B9AD-42EC-9B54-7A84A0D1C751}"/>
                </a:ext>
              </a:extLst>
            </p:cNvPr>
            <p:cNvSpPr/>
            <p:nvPr/>
          </p:nvSpPr>
          <p:spPr>
            <a:xfrm flipH="1">
              <a:off x="691994" y="3019617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16">
              <a:extLst>
                <a:ext uri="{FF2B5EF4-FFF2-40B4-BE49-F238E27FC236}">
                  <a16:creationId xmlns:a16="http://schemas.microsoft.com/office/drawing/2014/main" id="{25C1F96C-6746-484C-A95C-1DC09E37A55D}"/>
                </a:ext>
              </a:extLst>
            </p:cNvPr>
            <p:cNvSpPr/>
            <p:nvPr/>
          </p:nvSpPr>
          <p:spPr>
            <a:xfrm flipH="1">
              <a:off x="687788" y="2717359"/>
              <a:ext cx="2804" cy="3556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id="{FC6C7A8B-2449-402D-A82F-A594E09EBD51}"/>
                </a:ext>
              </a:extLst>
            </p:cNvPr>
            <p:cNvSpPr/>
            <p:nvPr/>
          </p:nvSpPr>
          <p:spPr>
            <a:xfrm flipH="1">
              <a:off x="686666" y="2713803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18">
              <a:extLst>
                <a:ext uri="{FF2B5EF4-FFF2-40B4-BE49-F238E27FC236}">
                  <a16:creationId xmlns:a16="http://schemas.microsoft.com/office/drawing/2014/main" id="{453825FF-4432-438F-9B7C-14455B03EC41}"/>
                </a:ext>
              </a:extLst>
            </p:cNvPr>
            <p:cNvSpPr/>
            <p:nvPr/>
          </p:nvSpPr>
          <p:spPr>
            <a:xfrm flipH="1">
              <a:off x="679376" y="2767498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19">
              <a:extLst>
                <a:ext uri="{FF2B5EF4-FFF2-40B4-BE49-F238E27FC236}">
                  <a16:creationId xmlns:a16="http://schemas.microsoft.com/office/drawing/2014/main" id="{0D354308-A1A1-4B15-B8A1-7FAF56DE3DA5}"/>
                </a:ext>
              </a:extLst>
            </p:cNvPr>
            <p:cNvSpPr/>
            <p:nvPr/>
          </p:nvSpPr>
          <p:spPr>
            <a:xfrm flipH="1">
              <a:off x="679376" y="2749007"/>
              <a:ext cx="2804" cy="355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20">
              <a:extLst>
                <a:ext uri="{FF2B5EF4-FFF2-40B4-BE49-F238E27FC236}">
                  <a16:creationId xmlns:a16="http://schemas.microsoft.com/office/drawing/2014/main" id="{BFD681D9-ED99-4675-B406-AEF83977FFF6}"/>
                </a:ext>
              </a:extLst>
            </p:cNvPr>
            <p:cNvSpPr/>
            <p:nvPr/>
          </p:nvSpPr>
          <p:spPr>
            <a:xfrm flipH="1">
              <a:off x="1041360" y="1111838"/>
              <a:ext cx="594427" cy="2709650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21">
              <a:extLst>
                <a:ext uri="{FF2B5EF4-FFF2-40B4-BE49-F238E27FC236}">
                  <a16:creationId xmlns:a16="http://schemas.microsoft.com/office/drawing/2014/main" id="{A5E03074-F6A0-4441-B9B0-6BF72F047D5C}"/>
                </a:ext>
              </a:extLst>
            </p:cNvPr>
            <p:cNvSpPr/>
            <p:nvPr/>
          </p:nvSpPr>
          <p:spPr>
            <a:xfrm flipH="1">
              <a:off x="287671" y="2754696"/>
              <a:ext cx="1631871" cy="760978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22">
              <a:extLst>
                <a:ext uri="{FF2B5EF4-FFF2-40B4-BE49-F238E27FC236}">
                  <a16:creationId xmlns:a16="http://schemas.microsoft.com/office/drawing/2014/main" id="{6BF06079-3F05-4CCD-91B3-F98F9FB0FE2E}"/>
                </a:ext>
              </a:extLst>
            </p:cNvPr>
            <p:cNvSpPr/>
            <p:nvPr/>
          </p:nvSpPr>
          <p:spPr>
            <a:xfrm flipH="1">
              <a:off x="332253" y="2729945"/>
              <a:ext cx="1544950" cy="458720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23">
              <a:extLst>
                <a:ext uri="{FF2B5EF4-FFF2-40B4-BE49-F238E27FC236}">
                  <a16:creationId xmlns:a16="http://schemas.microsoft.com/office/drawing/2014/main" id="{3644CFCB-95BB-46C0-BD00-675BC17736FB}"/>
                </a:ext>
              </a:extLst>
            </p:cNvPr>
            <p:cNvSpPr/>
            <p:nvPr/>
          </p:nvSpPr>
          <p:spPr>
            <a:xfrm flipH="1">
              <a:off x="585527" y="3159933"/>
              <a:ext cx="950523" cy="590291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24">
              <a:extLst>
                <a:ext uri="{FF2B5EF4-FFF2-40B4-BE49-F238E27FC236}">
                  <a16:creationId xmlns:a16="http://schemas.microsoft.com/office/drawing/2014/main" id="{5D9B11EF-9C71-44B5-A74E-E133234C0876}"/>
                </a:ext>
              </a:extLst>
            </p:cNvPr>
            <p:cNvSpPr/>
            <p:nvPr/>
          </p:nvSpPr>
          <p:spPr>
            <a:xfrm flipH="1">
              <a:off x="389453" y="1951403"/>
              <a:ext cx="179450" cy="874769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25">
              <a:extLst>
                <a:ext uri="{FF2B5EF4-FFF2-40B4-BE49-F238E27FC236}">
                  <a16:creationId xmlns:a16="http://schemas.microsoft.com/office/drawing/2014/main" id="{135DADAB-A271-494F-A27D-84C314B16D59}"/>
                </a:ext>
              </a:extLst>
            </p:cNvPr>
            <p:cNvSpPr/>
            <p:nvPr/>
          </p:nvSpPr>
          <p:spPr>
            <a:xfrm flipH="1">
              <a:off x="1613075" y="1804186"/>
              <a:ext cx="39255" cy="913885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id="{E95C56FB-0ADE-4B79-BB3C-1A16FECD59A2}"/>
                </a:ext>
              </a:extLst>
            </p:cNvPr>
            <p:cNvSpPr/>
            <p:nvPr/>
          </p:nvSpPr>
          <p:spPr>
            <a:xfrm flipH="1">
              <a:off x="1633264" y="3274224"/>
              <a:ext cx="5608" cy="334261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9C87322-BE56-4E69-BBF8-9965551EC73A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FD2364F-0C47-4636-8FBE-DB28B55ED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33" name="Стрелка: пятиугольник 32">
              <a:extLst>
                <a:ext uri="{FF2B5EF4-FFF2-40B4-BE49-F238E27FC236}">
                  <a16:creationId xmlns:a16="http://schemas.microsoft.com/office/drawing/2014/main" id="{6F3CE3BB-B066-4A6A-8450-FBBD5826B792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0CC9978C-9AD5-44EC-93FF-74AEE172B24C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CD37BC32-E04D-43F5-9DA3-46BC6B97EB7E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F63B7B50-335B-457B-BC38-1FF19A7F5003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D83DA83-C231-4B10-A7F3-5AD3A6FD6A43}"/>
              </a:ext>
            </a:extLst>
          </p:cNvPr>
          <p:cNvSpPr txBox="1"/>
          <p:nvPr/>
        </p:nvSpPr>
        <p:spPr>
          <a:xfrm>
            <a:off x="6532120" y="794524"/>
            <a:ext cx="221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accent3"/>
                </a:solidFill>
              </a:rPr>
              <a:t>Тариф – 7506,00</a:t>
            </a:r>
            <a:endParaRPr lang="ru-UA" sz="1800" b="1" dirty="0">
              <a:solidFill>
                <a:schemeClr val="accent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19BC8D-F51E-492B-8C54-1C70284118A6}"/>
              </a:ext>
            </a:extLst>
          </p:cNvPr>
          <p:cNvSpPr txBox="1"/>
          <p:nvPr/>
        </p:nvSpPr>
        <p:spPr>
          <a:xfrm>
            <a:off x="6477943" y="1172149"/>
            <a:ext cx="2320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На рік – 654 операції</a:t>
            </a:r>
            <a:endParaRPr lang="ru-U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30148F-EBF1-473E-809D-5C85ED86DF76}"/>
              </a:ext>
            </a:extLst>
          </p:cNvPr>
          <p:cNvSpPr txBox="1"/>
          <p:nvPr/>
        </p:nvSpPr>
        <p:spPr>
          <a:xfrm>
            <a:off x="6458558" y="1545324"/>
            <a:ext cx="2346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В місяць 55 операцій</a:t>
            </a:r>
          </a:p>
        </p:txBody>
      </p:sp>
    </p:spTree>
    <p:extLst>
      <p:ext uri="{BB962C8B-B14F-4D97-AF65-F5344CB8AC3E}">
        <p14:creationId xmlns:p14="http://schemas.microsoft.com/office/powerpoint/2010/main" val="16024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D6A6A04-3636-412F-BC2D-DA57BC516157}"/>
              </a:ext>
            </a:extLst>
          </p:cNvPr>
          <p:cNvGrpSpPr/>
          <p:nvPr/>
        </p:nvGrpSpPr>
        <p:grpSpPr>
          <a:xfrm>
            <a:off x="395536" y="708219"/>
            <a:ext cx="2668967" cy="3879755"/>
            <a:chOff x="678897" y="924243"/>
            <a:chExt cx="2668967" cy="3879755"/>
          </a:xfrm>
        </p:grpSpPr>
        <p:grpSp>
          <p:nvGrpSpPr>
            <p:cNvPr id="42" name="Group 6">
              <a:extLst>
                <a:ext uri="{FF2B5EF4-FFF2-40B4-BE49-F238E27FC236}">
                  <a16:creationId xmlns:a16="http://schemas.microsoft.com/office/drawing/2014/main" id="{2C287103-AA70-4672-87A7-2FF89BC2A131}"/>
                </a:ext>
              </a:extLst>
            </p:cNvPr>
            <p:cNvGrpSpPr/>
            <p:nvPr/>
          </p:nvGrpSpPr>
          <p:grpSpPr>
            <a:xfrm rot="20813083" flipH="1">
              <a:off x="678897" y="924243"/>
              <a:ext cx="611834" cy="3604307"/>
              <a:chOff x="6012160" y="2713784"/>
              <a:chExt cx="713285" cy="4201951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BBDD1EAD-66CA-4638-A9A2-1772C84BD9AC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59" name="Rectangle 8">
                  <a:extLst>
                    <a:ext uri="{FF2B5EF4-FFF2-40B4-BE49-F238E27FC236}">
                      <a16:creationId xmlns:a16="http://schemas.microsoft.com/office/drawing/2014/main" id="{DEBF8D1A-3AD2-4D10-A03F-90C84D551C56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60" name="Rectangle 8">
                  <a:extLst>
                    <a:ext uri="{FF2B5EF4-FFF2-40B4-BE49-F238E27FC236}">
                      <a16:creationId xmlns:a16="http://schemas.microsoft.com/office/drawing/2014/main" id="{DF1DBDA1-427F-4594-B552-62068CAF36D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61" name="Rectangle 8">
                  <a:extLst>
                    <a:ext uri="{FF2B5EF4-FFF2-40B4-BE49-F238E27FC236}">
                      <a16:creationId xmlns:a16="http://schemas.microsoft.com/office/drawing/2014/main" id="{124314DB-B3CC-4FAE-999B-2A4673344D2A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69" name="Rectangle 8">
                  <a:extLst>
                    <a:ext uri="{FF2B5EF4-FFF2-40B4-BE49-F238E27FC236}">
                      <a16:creationId xmlns:a16="http://schemas.microsoft.com/office/drawing/2014/main" id="{6C7E4CF9-DB5B-45A9-B1ED-E0D2A39E3F24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86" name="Rectangle 8">
                  <a:extLst>
                    <a:ext uri="{FF2B5EF4-FFF2-40B4-BE49-F238E27FC236}">
                      <a16:creationId xmlns:a16="http://schemas.microsoft.com/office/drawing/2014/main" id="{23307E60-21EC-432E-8F15-13EE3C351E4D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</p:grpSp>
          <p:grpSp>
            <p:nvGrpSpPr>
              <p:cNvPr id="46" name="Group 8">
                <a:extLst>
                  <a:ext uri="{FF2B5EF4-FFF2-40B4-BE49-F238E27FC236}">
                    <a16:creationId xmlns:a16="http://schemas.microsoft.com/office/drawing/2014/main" id="{54FA3B9B-D5B2-4B90-B89F-847B87FA8829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49" name="Group 11">
                  <a:extLst>
                    <a:ext uri="{FF2B5EF4-FFF2-40B4-BE49-F238E27FC236}">
                      <a16:creationId xmlns:a16="http://schemas.microsoft.com/office/drawing/2014/main" id="{B1549289-BA4D-446F-BF65-0201856E3786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54" name="Rectangle 2">
                    <a:extLst>
                      <a:ext uri="{FF2B5EF4-FFF2-40B4-BE49-F238E27FC236}">
                        <a16:creationId xmlns:a16="http://schemas.microsoft.com/office/drawing/2014/main" id="{518D37E8-6822-4FB2-B765-1448DB29BCFE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55" name="Rectangle 2">
                    <a:extLst>
                      <a:ext uri="{FF2B5EF4-FFF2-40B4-BE49-F238E27FC236}">
                        <a16:creationId xmlns:a16="http://schemas.microsoft.com/office/drawing/2014/main" id="{3A3558CE-0AE7-46EF-9665-08431029EAAE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58" name="Rectangle 2">
                    <a:extLst>
                      <a:ext uri="{FF2B5EF4-FFF2-40B4-BE49-F238E27FC236}">
                        <a16:creationId xmlns:a16="http://schemas.microsoft.com/office/drawing/2014/main" id="{90FFC254-C9B5-4800-AF63-18196BA5ACC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</p:grpSp>
            <p:grpSp>
              <p:nvGrpSpPr>
                <p:cNvPr id="50" name="Group 12">
                  <a:extLst>
                    <a:ext uri="{FF2B5EF4-FFF2-40B4-BE49-F238E27FC236}">
                      <a16:creationId xmlns:a16="http://schemas.microsoft.com/office/drawing/2014/main" id="{74BA3F95-1268-4480-BA15-DC656CEF6B70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51" name="Rectangle 13">
                    <a:extLst>
                      <a:ext uri="{FF2B5EF4-FFF2-40B4-BE49-F238E27FC236}">
                        <a16:creationId xmlns:a16="http://schemas.microsoft.com/office/drawing/2014/main" id="{FEFAF2D3-5053-4B4C-BF04-BC81ADDD4B3D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52" name="Rectangle 14">
                    <a:extLst>
                      <a:ext uri="{FF2B5EF4-FFF2-40B4-BE49-F238E27FC236}">
                        <a16:creationId xmlns:a16="http://schemas.microsoft.com/office/drawing/2014/main" id="{5167E971-A901-4F91-99EF-80F0592836AD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53" name="Rectangle 15">
                    <a:extLst>
                      <a:ext uri="{FF2B5EF4-FFF2-40B4-BE49-F238E27FC236}">
                        <a16:creationId xmlns:a16="http://schemas.microsoft.com/office/drawing/2014/main" id="{ED86830E-C425-4FB4-A832-2A8584DC055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</p:grpSp>
          </p:grpSp>
          <p:sp>
            <p:nvSpPr>
              <p:cNvPr id="47" name="Hexagon 1">
                <a:extLst>
                  <a:ext uri="{FF2B5EF4-FFF2-40B4-BE49-F238E27FC236}">
                    <a16:creationId xmlns:a16="http://schemas.microsoft.com/office/drawing/2014/main" id="{F9E10B47-9E0F-458F-9815-C354528063EB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ea typeface="+mj-ea"/>
                </a:endParaRPr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480AA96A-3378-4770-A0F6-E2770CEE1914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ea typeface="+mj-ea"/>
                </a:endParaRPr>
              </a:p>
            </p:txBody>
          </p:sp>
        </p:grpSp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2A858260-741E-49F3-8A3B-6928F93C5721}"/>
                </a:ext>
              </a:extLst>
            </p:cNvPr>
            <p:cNvSpPr/>
            <p:nvPr/>
          </p:nvSpPr>
          <p:spPr>
            <a:xfrm>
              <a:off x="1401384" y="4490028"/>
              <a:ext cx="1946480" cy="313970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26">
                <a:ea typeface="+mj-ea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4211960" y="2117486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7695270-20B9-43FA-91B6-26221C636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89510"/>
              </p:ext>
            </p:extLst>
          </p:nvPr>
        </p:nvGraphicFramePr>
        <p:xfrm>
          <a:off x="1789853" y="703569"/>
          <a:ext cx="4552329" cy="3308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929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462066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194118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52610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Період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Глобальна ставка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Пролікований випадок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Всього, грн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526108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кість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кість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80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399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99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375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123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988766"/>
                  </a:ext>
                </a:extLst>
              </a:tr>
              <a:tr h="46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348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150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711769"/>
                  </a:ext>
                </a:extLst>
              </a:tr>
              <a:tr h="486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65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324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174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106850"/>
                  </a:ext>
                </a:extLst>
              </a:tr>
              <a:tr h="34461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Всього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1446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546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14 959 159</a:t>
                      </a:r>
                      <a:endParaRPr lang="ru-UA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2620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46405A-4AD0-480F-ACBF-66A4216C20A7}"/>
              </a:ext>
            </a:extLst>
          </p:cNvPr>
          <p:cNvSpPr txBox="1"/>
          <p:nvPr/>
        </p:nvSpPr>
        <p:spPr>
          <a:xfrm>
            <a:off x="816421" y="4443958"/>
            <a:ext cx="742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Задіяні відділення: ГІНЕКОЛОГІЯ; РЕАНІМАЦІЯ для жінок; ВПВ;</a:t>
            </a:r>
            <a:br>
              <a:rPr lang="uk-UA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ПРИЙМАЛЬНЕ ВІДДІЛЕННЯ; ПЕДІАТРИЧНІ ВІДДІЛЕННЯ; ВПН </a:t>
            </a:r>
            <a:endParaRPr lang="ru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83DA83-C231-4B10-A7F3-5AD3A6FD6A43}"/>
              </a:ext>
            </a:extLst>
          </p:cNvPr>
          <p:cNvSpPr txBox="1"/>
          <p:nvPr/>
        </p:nvSpPr>
        <p:spPr>
          <a:xfrm>
            <a:off x="6600879" y="784640"/>
            <a:ext cx="2064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chemeClr val="accent3"/>
                </a:solidFill>
              </a:rPr>
              <a:t>Тариф – 7506,00</a:t>
            </a:r>
            <a:endParaRPr lang="ru-UA" sz="1800" b="1" dirty="0">
              <a:solidFill>
                <a:schemeClr val="accent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19BC8D-F51E-492B-8C54-1C70284118A6}"/>
              </a:ext>
            </a:extLst>
          </p:cNvPr>
          <p:cNvSpPr txBox="1"/>
          <p:nvPr/>
        </p:nvSpPr>
        <p:spPr>
          <a:xfrm>
            <a:off x="6711359" y="1158685"/>
            <a:ext cx="1954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На рік – 1992 ЕМЗ</a:t>
            </a:r>
            <a:endParaRPr lang="ru-UA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30148F-EBF1-473E-809D-5C85ED86DF76}"/>
              </a:ext>
            </a:extLst>
          </p:cNvPr>
          <p:cNvSpPr txBox="1"/>
          <p:nvPr/>
        </p:nvSpPr>
        <p:spPr>
          <a:xfrm>
            <a:off x="6605544" y="1546342"/>
            <a:ext cx="215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В місяць – 166 ЕМЗ</a:t>
            </a:r>
          </a:p>
        </p:txBody>
      </p:sp>
      <p:sp>
        <p:nvSpPr>
          <p:cNvPr id="87" name="Google Shape;382;p16">
            <a:extLst>
              <a:ext uri="{FF2B5EF4-FFF2-40B4-BE49-F238E27FC236}">
                <a16:creationId xmlns:a16="http://schemas.microsoft.com/office/drawing/2014/main" id="{79EF87B9-67BF-4972-A7AA-2A2715F66DE7}"/>
              </a:ext>
            </a:extLst>
          </p:cNvPr>
          <p:cNvSpPr/>
          <p:nvPr/>
        </p:nvSpPr>
        <p:spPr>
          <a:xfrm>
            <a:off x="0" y="3037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ПМП №4 СТАЦІОНАРНА ДОПОМОГА БЕЗ ХІРУРГІЧНИХ ВТРУЧАНЬ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0006A6C-E5F8-49FF-B392-EEE5455AF0BF}"/>
              </a:ext>
            </a:extLst>
          </p:cNvPr>
          <p:cNvSpPr txBox="1"/>
          <p:nvPr/>
        </p:nvSpPr>
        <p:spPr>
          <a:xfrm>
            <a:off x="6287230" y="1904092"/>
            <a:ext cx="2551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На відділення – 34 ЕМЗ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9C87322-BE56-4E69-BBF8-9965551EC73A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FD2364F-0C47-4636-8FBE-DB28B55ED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33" name="Стрелка: пятиугольник 32">
              <a:extLst>
                <a:ext uri="{FF2B5EF4-FFF2-40B4-BE49-F238E27FC236}">
                  <a16:creationId xmlns:a16="http://schemas.microsoft.com/office/drawing/2014/main" id="{6F3CE3BB-B066-4A6A-8450-FBBD5826B792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0CC9978C-9AD5-44EC-93FF-74AEE172B24C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CD37BC32-E04D-43F5-9DA3-46BC6B97EB7E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F63B7B50-335B-457B-BC38-1FF19A7F5003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87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3599957" y="1071679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6" name="Таблица 2">
            <a:extLst>
              <a:ext uri="{FF2B5EF4-FFF2-40B4-BE49-F238E27FC236}">
                <a16:creationId xmlns:a16="http://schemas.microsoft.com/office/drawing/2014/main" id="{BFEB7DBF-3BD3-47FD-8306-E3EB2F23F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39015"/>
              </p:ext>
            </p:extLst>
          </p:nvPr>
        </p:nvGraphicFramePr>
        <p:xfrm>
          <a:off x="2051719" y="809084"/>
          <a:ext cx="6480718" cy="1861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265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538441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808827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293921">
                  <a:extLst>
                    <a:ext uri="{9D8B030D-6E8A-4147-A177-3AD203B41FA5}">
                      <a16:colId xmlns:a16="http://schemas.microsoft.com/office/drawing/2014/main" val="1747979633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  <a:gridCol w="1356632">
                  <a:extLst>
                    <a:ext uri="{9D8B030D-6E8A-4147-A177-3AD203B41FA5}">
                      <a16:colId xmlns:a16="http://schemas.microsoft.com/office/drawing/2014/main" val="3520651424"/>
                    </a:ext>
                  </a:extLst>
                </a:gridCol>
              </a:tblGrid>
              <a:tr h="30354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ea typeface="Arial"/>
                          <a:cs typeface="Arial"/>
                          <a:sym typeface="Arial"/>
                        </a:rPr>
                        <a:t>ПМП №7 ПОЛОГИ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303545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Пролікований випадок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Всього, грн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Відділення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360709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тариф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Пологове, </a:t>
                      </a:r>
                      <a:br>
                        <a:rPr lang="uk-UA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Сумісного перебування, </a:t>
                      </a:r>
                      <a:br>
                        <a:rPr lang="uk-UA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Реанімація для жінок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598449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1680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19631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32 980 080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29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 140 пологів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Тариф – 15101,00*1,3 = 19631,30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ru-UA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015037"/>
                  </a:ext>
                </a:extLst>
              </a:tr>
            </a:tbl>
          </a:graphicData>
        </a:graphic>
      </p:graphicFrame>
      <p:graphicFrame>
        <p:nvGraphicFramePr>
          <p:cNvPr id="55" name="Таблица 2">
            <a:extLst>
              <a:ext uri="{FF2B5EF4-FFF2-40B4-BE49-F238E27FC236}">
                <a16:creationId xmlns:a16="http://schemas.microsoft.com/office/drawing/2014/main" id="{BD63D609-787F-4B78-8753-D975DC02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41305"/>
              </p:ext>
            </p:extLst>
          </p:nvPr>
        </p:nvGraphicFramePr>
        <p:xfrm>
          <a:off x="2051719" y="2969406"/>
          <a:ext cx="6480719" cy="18190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6264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538441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808827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293921">
                  <a:extLst>
                    <a:ext uri="{9D8B030D-6E8A-4147-A177-3AD203B41FA5}">
                      <a16:colId xmlns:a16="http://schemas.microsoft.com/office/drawing/2014/main" val="1747979633"/>
                    </a:ext>
                  </a:extLst>
                </a:gridCol>
                <a:gridCol w="1356633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  <a:gridCol w="1356633">
                  <a:extLst>
                    <a:ext uri="{9D8B030D-6E8A-4147-A177-3AD203B41FA5}">
                      <a16:colId xmlns:a16="http://schemas.microsoft.com/office/drawing/2014/main" val="2060550171"/>
                    </a:ext>
                  </a:extLst>
                </a:gridCol>
              </a:tblGrid>
              <a:tr h="26846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ea typeface="Arial"/>
                          <a:cs typeface="Arial"/>
                          <a:sym typeface="Arial"/>
                        </a:rPr>
                        <a:t>ПМП №8 МЕДИЧНА ДОПОМОГА НОВОНАРОДЖЕНИМ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u="sng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Пролікований випадок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Всього, грн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Відділення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400686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Тариф</a:t>
                      </a:r>
                    </a:p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середній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ВІТВНтаХН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,</a:t>
                      </a:r>
                      <a:br>
                        <a:rPr lang="uk-UA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ВПН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57303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36/120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j-lt"/>
                        </a:rPr>
                        <a:t>56600,6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8 829 696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3416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 3/10 випадки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Тариф – 135026 / 33073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10240"/>
                  </a:ext>
                </a:extLst>
              </a:tr>
            </a:tbl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2D539E5-615D-451A-8C84-6EA5D77AC66A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2405BFA-24D7-4E3B-B289-24F6AE5C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13" name="Стрелка: пятиугольник 12">
              <a:extLst>
                <a:ext uri="{FF2B5EF4-FFF2-40B4-BE49-F238E27FC236}">
                  <a16:creationId xmlns:a16="http://schemas.microsoft.com/office/drawing/2014/main" id="{D504C4C6-6C0C-4FD2-949F-AA5CEA84EE0B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14" name="Стрелка: шеврон 13">
              <a:extLst>
                <a:ext uri="{FF2B5EF4-FFF2-40B4-BE49-F238E27FC236}">
                  <a16:creationId xmlns:a16="http://schemas.microsoft.com/office/drawing/2014/main" id="{8285A034-C48F-49B5-A0C8-EEC107263964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id="{8FBC45DA-ABF6-48FF-B81A-23C618E8A9C3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: шеврон 15">
              <a:extLst>
                <a:ext uri="{FF2B5EF4-FFF2-40B4-BE49-F238E27FC236}">
                  <a16:creationId xmlns:a16="http://schemas.microsoft.com/office/drawing/2014/main" id="{B57C4841-0156-419F-A4F0-3DBD45DB7F8B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641264B-B7D4-4B3C-AC4D-2B0EDC1D06C7}"/>
              </a:ext>
            </a:extLst>
          </p:cNvPr>
          <p:cNvGrpSpPr/>
          <p:nvPr/>
        </p:nvGrpSpPr>
        <p:grpSpPr>
          <a:xfrm>
            <a:off x="395536" y="1203598"/>
            <a:ext cx="2668967" cy="3879755"/>
            <a:chOff x="678897" y="924243"/>
            <a:chExt cx="2668967" cy="3879755"/>
          </a:xfrm>
        </p:grpSpPr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BA45C5C4-79D3-48BD-964C-2B285326D755}"/>
                </a:ext>
              </a:extLst>
            </p:cNvPr>
            <p:cNvGrpSpPr/>
            <p:nvPr/>
          </p:nvGrpSpPr>
          <p:grpSpPr>
            <a:xfrm rot="20813083" flipH="1">
              <a:off x="678897" y="924243"/>
              <a:ext cx="611834" cy="3604307"/>
              <a:chOff x="6012160" y="2713784"/>
              <a:chExt cx="713285" cy="4201951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AA2D1F7B-5C71-491D-93E6-5445F7676A6D}"/>
                  </a:ext>
                </a:extLst>
              </p:cNvPr>
              <p:cNvGrpSpPr/>
              <p:nvPr/>
            </p:nvGrpSpPr>
            <p:grpSpPr>
              <a:xfrm>
                <a:off x="6012160" y="6136594"/>
                <a:ext cx="713025" cy="779141"/>
                <a:chOff x="2195736" y="5121188"/>
                <a:chExt cx="901189" cy="900100"/>
              </a:xfrm>
            </p:grpSpPr>
            <p:sp>
              <p:nvSpPr>
                <p:cNvPr id="32" name="Rectangle 8">
                  <a:extLst>
                    <a:ext uri="{FF2B5EF4-FFF2-40B4-BE49-F238E27FC236}">
                      <a16:creationId xmlns:a16="http://schemas.microsoft.com/office/drawing/2014/main" id="{9ED1B442-4891-4B4F-AAD1-D0DDC8A5EC94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901189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33" name="Rectangle 8">
                  <a:extLst>
                    <a:ext uri="{FF2B5EF4-FFF2-40B4-BE49-F238E27FC236}">
                      <a16:creationId xmlns:a16="http://schemas.microsoft.com/office/drawing/2014/main" id="{AE7B6CF1-D0E8-4DB5-9DD4-4B295BF80233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34" name="Rectangle 8">
                  <a:extLst>
                    <a:ext uri="{FF2B5EF4-FFF2-40B4-BE49-F238E27FC236}">
                      <a16:creationId xmlns:a16="http://schemas.microsoft.com/office/drawing/2014/main" id="{09BE1143-0D4E-4052-8742-C8C8935720D1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35" name="Rectangle 8">
                  <a:extLst>
                    <a:ext uri="{FF2B5EF4-FFF2-40B4-BE49-F238E27FC236}">
                      <a16:creationId xmlns:a16="http://schemas.microsoft.com/office/drawing/2014/main" id="{0AEC22F9-27F9-42CD-B5D9-99DCEEC3F2DC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  <p:sp>
              <p:nvSpPr>
                <p:cNvPr id="36" name="Rectangle 8">
                  <a:extLst>
                    <a:ext uri="{FF2B5EF4-FFF2-40B4-BE49-F238E27FC236}">
                      <a16:creationId xmlns:a16="http://schemas.microsoft.com/office/drawing/2014/main" id="{C473013D-A186-4AC6-85A6-5D86348B9220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6">
                    <a:ea typeface="+mj-ea"/>
                  </a:endParaRPr>
                </a:p>
              </p:txBody>
            </p:sp>
          </p:grpSp>
          <p:grpSp>
            <p:nvGrpSpPr>
              <p:cNvPr id="21" name="Group 8">
                <a:extLst>
                  <a:ext uri="{FF2B5EF4-FFF2-40B4-BE49-F238E27FC236}">
                    <a16:creationId xmlns:a16="http://schemas.microsoft.com/office/drawing/2014/main" id="{07DFCFE7-37A1-481D-A12F-5BF15B32B075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3354284"/>
                <a:chOff x="6012160" y="2852936"/>
                <a:chExt cx="713025" cy="3354284"/>
              </a:xfrm>
            </p:grpSpPr>
            <p:grpSp>
              <p:nvGrpSpPr>
                <p:cNvPr id="24" name="Group 11">
                  <a:extLst>
                    <a:ext uri="{FF2B5EF4-FFF2-40B4-BE49-F238E27FC236}">
                      <a16:creationId xmlns:a16="http://schemas.microsoft.com/office/drawing/2014/main" id="{E92BF61D-2A86-453E-8DD5-4AB419305A8F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60" y="5085257"/>
                  <a:chExt cx="713025" cy="1121963"/>
                </a:xfrm>
              </p:grpSpPr>
              <p:sp>
                <p:nvSpPr>
                  <p:cNvPr id="29" name="Rectangle 2">
                    <a:extLst>
                      <a:ext uri="{FF2B5EF4-FFF2-40B4-BE49-F238E27FC236}">
                        <a16:creationId xmlns:a16="http://schemas.microsoft.com/office/drawing/2014/main" id="{A29D217E-942F-41AB-A91C-B430704AC85D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30" name="Rectangle 2">
                    <a:extLst>
                      <a:ext uri="{FF2B5EF4-FFF2-40B4-BE49-F238E27FC236}">
                        <a16:creationId xmlns:a16="http://schemas.microsoft.com/office/drawing/2014/main" id="{47668D9C-CE41-4D9E-AD5F-F5C6D99E65F2}"/>
                      </a:ext>
                    </a:extLst>
                  </p:cNvPr>
                  <p:cNvSpPr/>
                  <p:nvPr/>
                </p:nvSpPr>
                <p:spPr>
                  <a:xfrm>
                    <a:off x="624987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31" name="Rectangle 2">
                    <a:extLst>
                      <a:ext uri="{FF2B5EF4-FFF2-40B4-BE49-F238E27FC236}">
                        <a16:creationId xmlns:a16="http://schemas.microsoft.com/office/drawing/2014/main" id="{D2448E20-61A5-47BE-9731-B29F56EE7F70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13F12570-BC74-4207-B965-11ED655D6F15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13025" cy="2232322"/>
                  <a:chOff x="6012160" y="2852936"/>
                  <a:chExt cx="713025" cy="2232322"/>
                </a:xfrm>
              </p:grpSpPr>
              <p:sp>
                <p:nvSpPr>
                  <p:cNvPr id="26" name="Rectangle 13">
                    <a:extLst>
                      <a:ext uri="{FF2B5EF4-FFF2-40B4-BE49-F238E27FC236}">
                        <a16:creationId xmlns:a16="http://schemas.microsoft.com/office/drawing/2014/main" id="{A413E1DE-3025-41CF-A56A-C33622E5D6D6}"/>
                      </a:ext>
                    </a:extLst>
                  </p:cNvPr>
                  <p:cNvSpPr/>
                  <p:nvPr/>
                </p:nvSpPr>
                <p:spPr>
                  <a:xfrm>
                    <a:off x="6487585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27" name="Rectangle 14">
                    <a:extLst>
                      <a:ext uri="{FF2B5EF4-FFF2-40B4-BE49-F238E27FC236}">
                        <a16:creationId xmlns:a16="http://schemas.microsoft.com/office/drawing/2014/main" id="{E41A6328-A16B-42DF-82A2-5CD80395450E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  <p:sp>
                <p:nvSpPr>
                  <p:cNvPr id="28" name="Rectangle 15">
                    <a:extLst>
                      <a:ext uri="{FF2B5EF4-FFF2-40B4-BE49-F238E27FC236}">
                        <a16:creationId xmlns:a16="http://schemas.microsoft.com/office/drawing/2014/main" id="{D7094EC5-0B8D-4ED1-8C57-91EAC41C84F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026">
                      <a:ea typeface="+mj-ea"/>
                    </a:endParaRPr>
                  </a:p>
                </p:txBody>
              </p:sp>
            </p:grpSp>
          </p:grpSp>
          <p:sp>
            <p:nvSpPr>
              <p:cNvPr id="22" name="Hexagon 1">
                <a:extLst>
                  <a:ext uri="{FF2B5EF4-FFF2-40B4-BE49-F238E27FC236}">
                    <a16:creationId xmlns:a16="http://schemas.microsoft.com/office/drawing/2014/main" id="{FF819BE4-C4A9-4F72-87FE-7D37DBD53FD0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ea typeface="+mj-ea"/>
                </a:endParaRPr>
              </a:p>
            </p:txBody>
          </p:sp>
          <p:sp>
            <p:nvSpPr>
              <p:cNvPr id="23" name="Oval 10">
                <a:extLst>
                  <a:ext uri="{FF2B5EF4-FFF2-40B4-BE49-F238E27FC236}">
                    <a16:creationId xmlns:a16="http://schemas.microsoft.com/office/drawing/2014/main" id="{E3EF9FA9-2606-4776-AEC2-90ADCE544BE5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>
                  <a:ea typeface="+mj-ea"/>
                </a:endParaRPr>
              </a:p>
            </p:txBody>
          </p:sp>
        </p:grp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4A994C15-8B98-4AD5-B65B-7FD34371B02F}"/>
                </a:ext>
              </a:extLst>
            </p:cNvPr>
            <p:cNvSpPr/>
            <p:nvPr/>
          </p:nvSpPr>
          <p:spPr>
            <a:xfrm>
              <a:off x="1401384" y="4490028"/>
              <a:ext cx="1946480" cy="313970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26">
                <a:ea typeface="+mj-ea"/>
              </a:endParaRPr>
            </a:p>
          </p:txBody>
        </p:sp>
      </p:grpSp>
      <p:sp>
        <p:nvSpPr>
          <p:cNvPr id="62" name="Google Shape;382;p16">
            <a:extLst>
              <a:ext uri="{FF2B5EF4-FFF2-40B4-BE49-F238E27FC236}">
                <a16:creationId xmlns:a16="http://schemas.microsoft.com/office/drawing/2014/main" id="{BF6366A8-B453-4B81-8E30-600DAC8BF955}"/>
              </a:ext>
            </a:extLst>
          </p:cNvPr>
          <p:cNvSpPr/>
          <p:nvPr/>
        </p:nvSpPr>
        <p:spPr>
          <a:xfrm>
            <a:off x="0" y="3037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ПАКЕТИ МЕДИЧНИХ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7167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aphic 2">
            <a:extLst>
              <a:ext uri="{FF2B5EF4-FFF2-40B4-BE49-F238E27FC236}">
                <a16:creationId xmlns:a16="http://schemas.microsoft.com/office/drawing/2014/main" id="{0A5A727C-0C61-4C57-9D74-DA8416FD1F21}"/>
              </a:ext>
            </a:extLst>
          </p:cNvPr>
          <p:cNvGrpSpPr/>
          <p:nvPr/>
        </p:nvGrpSpPr>
        <p:grpSpPr>
          <a:xfrm flipH="1">
            <a:off x="38565" y="1905101"/>
            <a:ext cx="2016224" cy="3219822"/>
            <a:chOff x="6724650" y="-463489"/>
            <a:chExt cx="5248275" cy="7321489"/>
          </a:xfrm>
        </p:grpSpPr>
        <p:sp>
          <p:nvSpPr>
            <p:cNvPr id="93" name="Freeform: Shape 4">
              <a:extLst>
                <a:ext uri="{FF2B5EF4-FFF2-40B4-BE49-F238E27FC236}">
                  <a16:creationId xmlns:a16="http://schemas.microsoft.com/office/drawing/2014/main" id="{C840510E-4EA5-41ED-9743-C24A4BA3234E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5">
              <a:extLst>
                <a:ext uri="{FF2B5EF4-FFF2-40B4-BE49-F238E27FC236}">
                  <a16:creationId xmlns:a16="http://schemas.microsoft.com/office/drawing/2014/main" id="{56BA14DE-365B-4AAE-BBF1-9982FDE6555E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6">
              <a:extLst>
                <a:ext uri="{FF2B5EF4-FFF2-40B4-BE49-F238E27FC236}">
                  <a16:creationId xmlns:a16="http://schemas.microsoft.com/office/drawing/2014/main" id="{E4E9BBF1-A64E-4218-B616-335375E3004B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6" name="Freeform: Shape 7">
              <a:extLst>
                <a:ext uri="{FF2B5EF4-FFF2-40B4-BE49-F238E27FC236}">
                  <a16:creationId xmlns:a16="http://schemas.microsoft.com/office/drawing/2014/main" id="{2F3E5C33-03E1-45A4-AE2D-94A645BE96E2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8">
              <a:extLst>
                <a:ext uri="{FF2B5EF4-FFF2-40B4-BE49-F238E27FC236}">
                  <a16:creationId xmlns:a16="http://schemas.microsoft.com/office/drawing/2014/main" id="{408D56DA-F279-4CF0-9322-95824D803FE1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9">
              <a:extLst>
                <a:ext uri="{FF2B5EF4-FFF2-40B4-BE49-F238E27FC236}">
                  <a16:creationId xmlns:a16="http://schemas.microsoft.com/office/drawing/2014/main" id="{A61D3AE6-5C0F-4E39-B940-780D84C37849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10">
              <a:extLst>
                <a:ext uri="{FF2B5EF4-FFF2-40B4-BE49-F238E27FC236}">
                  <a16:creationId xmlns:a16="http://schemas.microsoft.com/office/drawing/2014/main" id="{97F0CB82-349B-4008-BE5D-8B5C07A65ED1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11">
              <a:extLst>
                <a:ext uri="{FF2B5EF4-FFF2-40B4-BE49-F238E27FC236}">
                  <a16:creationId xmlns:a16="http://schemas.microsoft.com/office/drawing/2014/main" id="{17F32CF8-53D6-45DA-8DF4-47567CFF6F04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12">
              <a:extLst>
                <a:ext uri="{FF2B5EF4-FFF2-40B4-BE49-F238E27FC236}">
                  <a16:creationId xmlns:a16="http://schemas.microsoft.com/office/drawing/2014/main" id="{F46FCEAD-5CF3-4838-803A-9AC25A92FFCD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13">
              <a:extLst>
                <a:ext uri="{FF2B5EF4-FFF2-40B4-BE49-F238E27FC236}">
                  <a16:creationId xmlns:a16="http://schemas.microsoft.com/office/drawing/2014/main" id="{8DA0CDA1-5A3C-470B-985C-22BAFF138949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4">
              <a:extLst>
                <a:ext uri="{FF2B5EF4-FFF2-40B4-BE49-F238E27FC236}">
                  <a16:creationId xmlns:a16="http://schemas.microsoft.com/office/drawing/2014/main" id="{A340CE88-761B-4CAB-95EC-1B3CC4540CF0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5">
              <a:extLst>
                <a:ext uri="{FF2B5EF4-FFF2-40B4-BE49-F238E27FC236}">
                  <a16:creationId xmlns:a16="http://schemas.microsoft.com/office/drawing/2014/main" id="{79A060D2-6B0A-42A5-8B13-B1A7B6BAE9D4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6">
              <a:extLst>
                <a:ext uri="{FF2B5EF4-FFF2-40B4-BE49-F238E27FC236}">
                  <a16:creationId xmlns:a16="http://schemas.microsoft.com/office/drawing/2014/main" id="{657A59A1-9352-4A36-ACF6-D221BF1F2937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7">
              <a:extLst>
                <a:ext uri="{FF2B5EF4-FFF2-40B4-BE49-F238E27FC236}">
                  <a16:creationId xmlns:a16="http://schemas.microsoft.com/office/drawing/2014/main" id="{166DED65-09BB-4DB9-AF30-1DFF1A7E35F7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18">
              <a:extLst>
                <a:ext uri="{FF2B5EF4-FFF2-40B4-BE49-F238E27FC236}">
                  <a16:creationId xmlns:a16="http://schemas.microsoft.com/office/drawing/2014/main" id="{C6C20B11-11F4-4DCC-957B-7BFD60D93560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19">
              <a:extLst>
                <a:ext uri="{FF2B5EF4-FFF2-40B4-BE49-F238E27FC236}">
                  <a16:creationId xmlns:a16="http://schemas.microsoft.com/office/drawing/2014/main" id="{F9742F0D-ED44-4CCB-9237-6567E8C514F3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20">
              <a:extLst>
                <a:ext uri="{FF2B5EF4-FFF2-40B4-BE49-F238E27FC236}">
                  <a16:creationId xmlns:a16="http://schemas.microsoft.com/office/drawing/2014/main" id="{1EB36A2D-DC65-40EE-84D8-045518E5B8C8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rgbClr val="FFFF00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0" name="Freeform: Shape 21">
              <a:extLst>
                <a:ext uri="{FF2B5EF4-FFF2-40B4-BE49-F238E27FC236}">
                  <a16:creationId xmlns:a16="http://schemas.microsoft.com/office/drawing/2014/main" id="{7F544C76-1ABF-4662-943C-CBA881E4B827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22">
              <a:extLst>
                <a:ext uri="{FF2B5EF4-FFF2-40B4-BE49-F238E27FC236}">
                  <a16:creationId xmlns:a16="http://schemas.microsoft.com/office/drawing/2014/main" id="{FA96527E-603A-4EB1-BD83-9276D5F88D9C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23">
              <a:extLst>
                <a:ext uri="{FF2B5EF4-FFF2-40B4-BE49-F238E27FC236}">
                  <a16:creationId xmlns:a16="http://schemas.microsoft.com/office/drawing/2014/main" id="{6C6760D1-CCFC-4664-83F2-2414963F1548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24">
              <a:extLst>
                <a:ext uri="{FF2B5EF4-FFF2-40B4-BE49-F238E27FC236}">
                  <a16:creationId xmlns:a16="http://schemas.microsoft.com/office/drawing/2014/main" id="{B55163C1-BAC5-4D0F-8DF0-47AC77AAEF33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25">
              <a:extLst>
                <a:ext uri="{FF2B5EF4-FFF2-40B4-BE49-F238E27FC236}">
                  <a16:creationId xmlns:a16="http://schemas.microsoft.com/office/drawing/2014/main" id="{0BC56536-457B-4C8F-9DF4-DBC45E84E315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26">
              <a:extLst>
                <a:ext uri="{FF2B5EF4-FFF2-40B4-BE49-F238E27FC236}">
                  <a16:creationId xmlns:a16="http://schemas.microsoft.com/office/drawing/2014/main" id="{EF65EC24-A0FA-46ED-9A1F-6F994A32ECB1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3599957" y="1071679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6" name="Таблица 2">
            <a:extLst>
              <a:ext uri="{FF2B5EF4-FFF2-40B4-BE49-F238E27FC236}">
                <a16:creationId xmlns:a16="http://schemas.microsoft.com/office/drawing/2014/main" id="{BFEB7DBF-3BD3-47FD-8306-E3EB2F23F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15847"/>
              </p:ext>
            </p:extLst>
          </p:nvPr>
        </p:nvGraphicFramePr>
        <p:xfrm>
          <a:off x="1380280" y="771550"/>
          <a:ext cx="7338435" cy="21614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665163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6849172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3934476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289763">
                  <a:extLst>
                    <a:ext uri="{9D8B030D-6E8A-4147-A177-3AD203B41FA5}">
                      <a16:colId xmlns:a16="http://schemas.microsoft.com/office/drawing/2014/main" val="1747979633"/>
                    </a:ext>
                  </a:extLst>
                </a:gridCol>
              </a:tblGrid>
              <a:tr h="29480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ПМП №9 АМБУЛАТОРНА ДОПОМОГА 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ПМП №11 ГІСТЕРОСКОПІЯ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bg1"/>
                          </a:solidFill>
                          <a:ea typeface="Arial"/>
                          <a:cs typeface="Arial"/>
                          <a:sym typeface="Arial"/>
                        </a:rPr>
                        <a:t>ПМП №11 ГІСТЕРОСКОПІЯ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Глобальна ставка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Місяць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Пролікований випадок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314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Сума на рік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dirty="0"/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Сума на рік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74548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58 744</a:t>
                      </a:r>
                      <a:endParaRPr lang="ru-UA" sz="12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8 811 588</a:t>
                      </a:r>
                      <a:endParaRPr lang="ru-UA" sz="12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UA" sz="12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72/0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161 280</a:t>
                      </a:r>
                      <a:endParaRPr lang="uk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242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місяць </a:t>
                      </a:r>
                      <a:b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4 895 ЕМЗ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150 грн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місяць </a:t>
                      </a:r>
                      <a:b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операцій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2240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89887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Відділення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АДВ, Ж/К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Відділення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Ж/К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8044993"/>
                  </a:ext>
                </a:extLst>
              </a:tr>
            </a:tbl>
          </a:graphicData>
        </a:graphic>
      </p:graphicFrame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B0A9795-002B-4C93-B6CC-36AA03225D4D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57AFDC8-665C-40F1-9ABC-CF1D326C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60" name="Стрелка: пятиугольник 59">
              <a:extLst>
                <a:ext uri="{FF2B5EF4-FFF2-40B4-BE49-F238E27FC236}">
                  <a16:creationId xmlns:a16="http://schemas.microsoft.com/office/drawing/2014/main" id="{C7CE9BEF-7FAD-4740-8D7D-FEEBE23E02C2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A4F110BC-1B4B-40DB-8566-AC528376389C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DF131F98-5BDC-4997-A13D-B7348E9836BB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20BF5BC8-EFE6-49F5-872D-9D252160F2AE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0" name="Таблица 2">
            <a:extLst>
              <a:ext uri="{FF2B5EF4-FFF2-40B4-BE49-F238E27FC236}">
                <a16:creationId xmlns:a16="http://schemas.microsoft.com/office/drawing/2014/main" id="{87AFA21C-D5B7-44A6-901D-39A59E08E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41466"/>
              </p:ext>
            </p:extLst>
          </p:nvPr>
        </p:nvGraphicFramePr>
        <p:xfrm>
          <a:off x="2080493" y="3023059"/>
          <a:ext cx="6642743" cy="1856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0062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698023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1048545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677408">
                  <a:extLst>
                    <a:ext uri="{9D8B030D-6E8A-4147-A177-3AD203B41FA5}">
                      <a16:colId xmlns:a16="http://schemas.microsoft.com/office/drawing/2014/main" val="1747979633"/>
                    </a:ext>
                  </a:extLst>
                </a:gridCol>
                <a:gridCol w="1758705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2948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ПМП №35 ВАГІТНІСТЬ В АМБУЛАТОРНИХ УМОВАХ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Електронні медичні записи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Відділення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314973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Сума на рік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Ж/К</a:t>
                      </a:r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74548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6 472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4 931 664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місяць</a:t>
                      </a:r>
                      <a:b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540 ЕМЗ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762,00 грн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44993"/>
                  </a:ext>
                </a:extLst>
              </a:tr>
            </a:tbl>
          </a:graphicData>
        </a:graphic>
      </p:graphicFrame>
      <p:sp>
        <p:nvSpPr>
          <p:cNvPr id="91" name="Google Shape;382;p16">
            <a:extLst>
              <a:ext uri="{FF2B5EF4-FFF2-40B4-BE49-F238E27FC236}">
                <a16:creationId xmlns:a16="http://schemas.microsoft.com/office/drawing/2014/main" id="{7A74D05C-A01F-40C2-B64E-6764A5984095}"/>
              </a:ext>
            </a:extLst>
          </p:cNvPr>
          <p:cNvSpPr/>
          <p:nvPr/>
        </p:nvSpPr>
        <p:spPr>
          <a:xfrm>
            <a:off x="0" y="3037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ПАКЕТИ МЕДИЧНИХ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261188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aphic 2">
            <a:extLst>
              <a:ext uri="{FF2B5EF4-FFF2-40B4-BE49-F238E27FC236}">
                <a16:creationId xmlns:a16="http://schemas.microsoft.com/office/drawing/2014/main" id="{AB7E6EC0-74F3-49EE-B2B2-7798C3155A54}"/>
              </a:ext>
            </a:extLst>
          </p:cNvPr>
          <p:cNvGrpSpPr/>
          <p:nvPr/>
        </p:nvGrpSpPr>
        <p:grpSpPr>
          <a:xfrm>
            <a:off x="6025387" y="411509"/>
            <a:ext cx="2950502" cy="4727537"/>
            <a:chOff x="6709623" y="-463489"/>
            <a:chExt cx="5258228" cy="7315552"/>
          </a:xfrm>
        </p:grpSpPr>
        <p:sp>
          <p:nvSpPr>
            <p:cNvPr id="66" name="Freeform: Shape 4">
              <a:extLst>
                <a:ext uri="{FF2B5EF4-FFF2-40B4-BE49-F238E27FC236}">
                  <a16:creationId xmlns:a16="http://schemas.microsoft.com/office/drawing/2014/main" id="{A9A3BC73-07DA-47DA-BCDE-9B045380783B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5">
              <a:extLst>
                <a:ext uri="{FF2B5EF4-FFF2-40B4-BE49-F238E27FC236}">
                  <a16:creationId xmlns:a16="http://schemas.microsoft.com/office/drawing/2014/main" id="{6574C25F-27A2-4885-9925-BA61B26BC0FF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">
              <a:extLst>
                <a:ext uri="{FF2B5EF4-FFF2-40B4-BE49-F238E27FC236}">
                  <a16:creationId xmlns:a16="http://schemas.microsoft.com/office/drawing/2014/main" id="{E7D254C0-ACE2-467F-8E05-9C2C4C68DA07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0" name="Freeform: Shape 7">
              <a:extLst>
                <a:ext uri="{FF2B5EF4-FFF2-40B4-BE49-F238E27FC236}">
                  <a16:creationId xmlns:a16="http://schemas.microsoft.com/office/drawing/2014/main" id="{8D8C3C11-F8E9-42E0-B02A-5BB1F7DD0719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8">
              <a:extLst>
                <a:ext uri="{FF2B5EF4-FFF2-40B4-BE49-F238E27FC236}">
                  <a16:creationId xmlns:a16="http://schemas.microsoft.com/office/drawing/2014/main" id="{7C99161D-14C1-4189-97D8-9EEA4BB5A4F3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9">
              <a:extLst>
                <a:ext uri="{FF2B5EF4-FFF2-40B4-BE49-F238E27FC236}">
                  <a16:creationId xmlns:a16="http://schemas.microsoft.com/office/drawing/2014/main" id="{206F30CD-4716-42FD-AB27-F5E466CB8FF2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10">
              <a:extLst>
                <a:ext uri="{FF2B5EF4-FFF2-40B4-BE49-F238E27FC236}">
                  <a16:creationId xmlns:a16="http://schemas.microsoft.com/office/drawing/2014/main" id="{A3F9CC83-1D35-4441-A4F2-DBCA21DEB016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11">
              <a:extLst>
                <a:ext uri="{FF2B5EF4-FFF2-40B4-BE49-F238E27FC236}">
                  <a16:creationId xmlns:a16="http://schemas.microsoft.com/office/drawing/2014/main" id="{735853C7-6133-4A75-8AF3-0973A22EEAF7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12">
              <a:extLst>
                <a:ext uri="{FF2B5EF4-FFF2-40B4-BE49-F238E27FC236}">
                  <a16:creationId xmlns:a16="http://schemas.microsoft.com/office/drawing/2014/main" id="{E6D92BE4-9D56-4666-9D02-1A3B059C45D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13">
              <a:extLst>
                <a:ext uri="{FF2B5EF4-FFF2-40B4-BE49-F238E27FC236}">
                  <a16:creationId xmlns:a16="http://schemas.microsoft.com/office/drawing/2014/main" id="{D860C642-DB3A-48E0-BE26-D94DC24C8377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14">
              <a:extLst>
                <a:ext uri="{FF2B5EF4-FFF2-40B4-BE49-F238E27FC236}">
                  <a16:creationId xmlns:a16="http://schemas.microsoft.com/office/drawing/2014/main" id="{CEDB8B43-3D85-48AC-AFC1-8671F0A1B391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15">
              <a:extLst>
                <a:ext uri="{FF2B5EF4-FFF2-40B4-BE49-F238E27FC236}">
                  <a16:creationId xmlns:a16="http://schemas.microsoft.com/office/drawing/2014/main" id="{1D1D5C79-8A3C-4FB6-8C4F-EA19495776EF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16">
              <a:extLst>
                <a:ext uri="{FF2B5EF4-FFF2-40B4-BE49-F238E27FC236}">
                  <a16:creationId xmlns:a16="http://schemas.microsoft.com/office/drawing/2014/main" id="{3C940F3C-C87C-4DA4-A94D-FC6177521DDE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85934CB3-7902-47A6-B4F6-0791BDEB744A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18">
              <a:extLst>
                <a:ext uri="{FF2B5EF4-FFF2-40B4-BE49-F238E27FC236}">
                  <a16:creationId xmlns:a16="http://schemas.microsoft.com/office/drawing/2014/main" id="{54059023-6457-418F-A52C-1D8D2F71E419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19">
              <a:extLst>
                <a:ext uri="{FF2B5EF4-FFF2-40B4-BE49-F238E27FC236}">
                  <a16:creationId xmlns:a16="http://schemas.microsoft.com/office/drawing/2014/main" id="{71408767-4C90-4642-B4FF-ECD03D988F44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20">
              <a:extLst>
                <a:ext uri="{FF2B5EF4-FFF2-40B4-BE49-F238E27FC236}">
                  <a16:creationId xmlns:a16="http://schemas.microsoft.com/office/drawing/2014/main" id="{9ADEAD45-94D1-4A04-BB88-125A14AB2A55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rgbClr val="FFC000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84" name="Freeform: Shape 21">
              <a:extLst>
                <a:ext uri="{FF2B5EF4-FFF2-40B4-BE49-F238E27FC236}">
                  <a16:creationId xmlns:a16="http://schemas.microsoft.com/office/drawing/2014/main" id="{2D282B5B-AABE-467A-8DFF-EC007187F6CA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5" name="Freeform: Shape 22">
              <a:extLst>
                <a:ext uri="{FF2B5EF4-FFF2-40B4-BE49-F238E27FC236}">
                  <a16:creationId xmlns:a16="http://schemas.microsoft.com/office/drawing/2014/main" id="{A0BA6324-771F-487F-B71C-74335F2B930D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6" name="Freeform: Shape 23">
              <a:extLst>
                <a:ext uri="{FF2B5EF4-FFF2-40B4-BE49-F238E27FC236}">
                  <a16:creationId xmlns:a16="http://schemas.microsoft.com/office/drawing/2014/main" id="{7D4A45CB-B7DB-48A9-B653-062DC7CA707E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7" name="Freeform: Shape 24">
              <a:extLst>
                <a:ext uri="{FF2B5EF4-FFF2-40B4-BE49-F238E27FC236}">
                  <a16:creationId xmlns:a16="http://schemas.microsoft.com/office/drawing/2014/main" id="{1A93A3DE-8EA7-4622-B2B0-992C27CDBB4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8" name="Freeform: Shape 25">
              <a:extLst>
                <a:ext uri="{FF2B5EF4-FFF2-40B4-BE49-F238E27FC236}">
                  <a16:creationId xmlns:a16="http://schemas.microsoft.com/office/drawing/2014/main" id="{A1C7DE43-3DFA-491C-91A6-B8B07861D73D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9" name="Freeform: Shape 26">
              <a:extLst>
                <a:ext uri="{FF2B5EF4-FFF2-40B4-BE49-F238E27FC236}">
                  <a16:creationId xmlns:a16="http://schemas.microsoft.com/office/drawing/2014/main" id="{3CCB2434-E3CD-4D57-B68A-9EFCBB638857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0" name="Freeform: Shape 21">
              <a:extLst>
                <a:ext uri="{FF2B5EF4-FFF2-40B4-BE49-F238E27FC236}">
                  <a16:creationId xmlns:a16="http://schemas.microsoft.com/office/drawing/2014/main" id="{9A7C0C80-5298-4C5A-B835-3BDC873E0306}"/>
                </a:ext>
              </a:extLst>
            </p:cNvPr>
            <p:cNvSpPr/>
            <p:nvPr/>
          </p:nvSpPr>
          <p:spPr>
            <a:xfrm>
              <a:off x="6709623" y="4150990"/>
              <a:ext cx="4218917" cy="1551287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3599957" y="1071679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6" name="Таблица 2">
            <a:extLst>
              <a:ext uri="{FF2B5EF4-FFF2-40B4-BE49-F238E27FC236}">
                <a16:creationId xmlns:a16="http://schemas.microsoft.com/office/drawing/2014/main" id="{BFEB7DBF-3BD3-47FD-8306-E3EB2F23F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76215"/>
              </p:ext>
            </p:extLst>
          </p:nvPr>
        </p:nvGraphicFramePr>
        <p:xfrm>
          <a:off x="35495" y="701795"/>
          <a:ext cx="5976664" cy="1673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2496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595724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1126117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1856801">
                  <a:extLst>
                    <a:ext uri="{9D8B030D-6E8A-4147-A177-3AD203B41FA5}">
                      <a16:colId xmlns:a16="http://schemas.microsoft.com/office/drawing/2014/main" val="1666516312"/>
                    </a:ext>
                  </a:extLst>
                </a:gridCol>
                <a:gridCol w="1095526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29480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ПМП №23 СТАЦІОНАРНИЙ ПАЛІАТИВ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Глобальна ставка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Відділення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314973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Сума на рік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ВА ПІТ, </a:t>
                      </a:r>
                      <a:br>
                        <a:rPr lang="uk-UA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dirty="0" err="1">
                          <a:solidFill>
                            <a:schemeClr val="bg1"/>
                          </a:solidFill>
                        </a:rPr>
                        <a:t>Мульти</a:t>
                      </a: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uk-UA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дисциплінарна команда</a:t>
                      </a:r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74548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456 984</a:t>
                      </a:r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місяць 2 випадки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19 041 грн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44993"/>
                  </a:ext>
                </a:extLst>
              </a:tr>
            </a:tbl>
          </a:graphicData>
        </a:graphic>
      </p:graphicFrame>
      <p:graphicFrame>
        <p:nvGraphicFramePr>
          <p:cNvPr id="55" name="Таблица 2">
            <a:extLst>
              <a:ext uri="{FF2B5EF4-FFF2-40B4-BE49-F238E27FC236}">
                <a16:creationId xmlns:a16="http://schemas.microsoft.com/office/drawing/2014/main" id="{BD63D609-787F-4B78-8753-D975DC02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011896"/>
              </p:ext>
            </p:extLst>
          </p:nvPr>
        </p:nvGraphicFramePr>
        <p:xfrm>
          <a:off x="35496" y="2673546"/>
          <a:ext cx="5976663" cy="17313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1902521">
                  <a:extLst>
                    <a:ext uri="{9D8B030D-6E8A-4147-A177-3AD203B41FA5}">
                      <a16:colId xmlns:a16="http://schemas.microsoft.com/office/drawing/2014/main" val="1666516312"/>
                    </a:ext>
                  </a:extLst>
                </a:gridCol>
                <a:gridCol w="1121814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29488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u="sng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ПМП №24 Мобільна паліативна допомога</a:t>
                      </a:r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2466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Місяць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Глобальна ставка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Відділення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290365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Кіль-</a:t>
                      </a:r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ть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Сума на рік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ВА ПІТ, </a:t>
                      </a:r>
                      <a:br>
                        <a:rPr lang="uk-UA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dirty="0" err="1">
                          <a:solidFill>
                            <a:schemeClr val="bg1"/>
                          </a:solidFill>
                        </a:rPr>
                        <a:t>Мульти</a:t>
                      </a: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uk-UA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uk-UA" sz="1200" dirty="0">
                          <a:solidFill>
                            <a:schemeClr val="bg1"/>
                          </a:solidFill>
                        </a:rPr>
                        <a:t>дисциплінарна команда</a:t>
                      </a:r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437472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січень </a:t>
                      </a:r>
                    </a:p>
                    <a:p>
                      <a:pPr algn="ctr"/>
                      <a:r>
                        <a:rPr lang="uk-UA" sz="1200" b="0" dirty="0">
                          <a:solidFill>
                            <a:schemeClr val="accent3"/>
                          </a:solidFill>
                        </a:rPr>
                        <a:t>грудень</a:t>
                      </a:r>
                      <a:endParaRPr lang="ru-UA" sz="12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100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229 212</a:t>
                      </a:r>
                      <a:endParaRPr lang="ru-UA" sz="12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3491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місяць 1 випадок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19 101 грн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84547"/>
                  </a:ext>
                </a:extLst>
              </a:tr>
            </a:tbl>
          </a:graphicData>
        </a:graphic>
      </p:graphicFrame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AFE1417-4B9A-4F5D-807F-E2CB551FEE3C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674E8E-61F9-4159-A047-BA9F25D5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60" name="Стрелка: пятиугольник 59">
              <a:extLst>
                <a:ext uri="{FF2B5EF4-FFF2-40B4-BE49-F238E27FC236}">
                  <a16:creationId xmlns:a16="http://schemas.microsoft.com/office/drawing/2014/main" id="{84114DD0-BBA0-4B5A-8A13-2D32CF401818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A179414C-E6E7-4C6B-8E1E-E1C1CA24D242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0B70943B-C274-46B3-9371-2FBA4355BB05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F3732134-222E-4C69-90F9-799354D8453D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Google Shape;382;p16">
            <a:extLst>
              <a:ext uri="{FF2B5EF4-FFF2-40B4-BE49-F238E27FC236}">
                <a16:creationId xmlns:a16="http://schemas.microsoft.com/office/drawing/2014/main" id="{0ABF3776-83FA-42E4-B6EA-4E8F1FE3AADB}"/>
              </a:ext>
            </a:extLst>
          </p:cNvPr>
          <p:cNvSpPr/>
          <p:nvPr/>
        </p:nvSpPr>
        <p:spPr>
          <a:xfrm>
            <a:off x="0" y="3037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ПАКЕТИ МЕДИЧНИХ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227061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7">
            <a:extLst>
              <a:ext uri="{FF2B5EF4-FFF2-40B4-BE49-F238E27FC236}">
                <a16:creationId xmlns:a16="http://schemas.microsoft.com/office/drawing/2014/main" id="{96D86BB2-49CA-49CC-991B-9AA0452B76BE}"/>
              </a:ext>
            </a:extLst>
          </p:cNvPr>
          <p:cNvGrpSpPr/>
          <p:nvPr/>
        </p:nvGrpSpPr>
        <p:grpSpPr>
          <a:xfrm rot="17318155">
            <a:off x="-446771" y="1260858"/>
            <a:ext cx="3614849" cy="2337835"/>
            <a:chOff x="4733216" y="3486970"/>
            <a:chExt cx="7836692" cy="5830833"/>
          </a:xfrm>
          <a:gradFill flip="none" rotWithShape="1">
            <a:gsLst>
              <a:gs pos="51000">
                <a:schemeClr val="accent2"/>
              </a:gs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0" scaled="1"/>
            <a:tileRect/>
          </a:gradFill>
        </p:grpSpPr>
        <p:sp>
          <p:nvSpPr>
            <p:cNvPr id="64" name="Freeform: Shape 68">
              <a:extLst>
                <a:ext uri="{FF2B5EF4-FFF2-40B4-BE49-F238E27FC236}">
                  <a16:creationId xmlns:a16="http://schemas.microsoft.com/office/drawing/2014/main" id="{6A2B5EE3-08D1-4892-A02E-EA307C170CFE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Freeform: Shape 69">
              <a:extLst>
                <a:ext uri="{FF2B5EF4-FFF2-40B4-BE49-F238E27FC236}">
                  <a16:creationId xmlns:a16="http://schemas.microsoft.com/office/drawing/2014/main" id="{6E8734C5-E79D-4B31-92CC-D246D4ED78D6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82" name="Google Shape;382;p16"/>
          <p:cNvSpPr/>
          <p:nvPr/>
        </p:nvSpPr>
        <p:spPr>
          <a:xfrm>
            <a:off x="0" y="-7890"/>
            <a:ext cx="9144000" cy="675085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ПМП №47 ХІРУРГІЧНІ ОПЕРАЦІЇ ДОРОСЛИМ ТА ДІТЯМ В УМОВАХ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СТАЦІОНАРУ ОДНОГО ДНЯ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18E137-693C-4BD5-9519-D565FA379F54}"/>
              </a:ext>
            </a:extLst>
          </p:cNvPr>
          <p:cNvSpPr txBox="1"/>
          <p:nvPr/>
        </p:nvSpPr>
        <p:spPr>
          <a:xfrm>
            <a:off x="3182717" y="1368683"/>
            <a:ext cx="31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83E58F-48E0-4DAB-AB38-07C84B2217CC}"/>
              </a:ext>
            </a:extLst>
          </p:cNvPr>
          <p:cNvSpPr txBox="1"/>
          <p:nvPr/>
        </p:nvSpPr>
        <p:spPr>
          <a:xfrm>
            <a:off x="4211960" y="2117486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altLang="ko-K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7695270-20B9-43FA-91B6-26221C636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02110"/>
              </p:ext>
            </p:extLst>
          </p:nvPr>
        </p:nvGraphicFramePr>
        <p:xfrm>
          <a:off x="1763688" y="782381"/>
          <a:ext cx="6696743" cy="3525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2244">
                  <a:extLst>
                    <a:ext uri="{9D8B030D-6E8A-4147-A177-3AD203B41FA5}">
                      <a16:colId xmlns:a16="http://schemas.microsoft.com/office/drawing/2014/main" val="752723482"/>
                    </a:ext>
                  </a:extLst>
                </a:gridCol>
                <a:gridCol w="806890">
                  <a:extLst>
                    <a:ext uri="{9D8B030D-6E8A-4147-A177-3AD203B41FA5}">
                      <a16:colId xmlns:a16="http://schemas.microsoft.com/office/drawing/2014/main" val="610292380"/>
                    </a:ext>
                  </a:extLst>
                </a:gridCol>
                <a:gridCol w="1193215">
                  <a:extLst>
                    <a:ext uri="{9D8B030D-6E8A-4147-A177-3AD203B41FA5}">
                      <a16:colId xmlns:a16="http://schemas.microsoft.com/office/drawing/2014/main" val="1475902740"/>
                    </a:ext>
                  </a:extLst>
                </a:gridCol>
                <a:gridCol w="679546">
                  <a:extLst>
                    <a:ext uri="{9D8B030D-6E8A-4147-A177-3AD203B41FA5}">
                      <a16:colId xmlns:a16="http://schemas.microsoft.com/office/drawing/2014/main" val="875148542"/>
                    </a:ext>
                  </a:extLst>
                </a:gridCol>
                <a:gridCol w="1281699">
                  <a:extLst>
                    <a:ext uri="{9D8B030D-6E8A-4147-A177-3AD203B41FA5}">
                      <a16:colId xmlns:a16="http://schemas.microsoft.com/office/drawing/2014/main" val="2680954503"/>
                    </a:ext>
                  </a:extLst>
                </a:gridCol>
                <a:gridCol w="1403149">
                  <a:extLst>
                    <a:ext uri="{9D8B030D-6E8A-4147-A177-3AD203B41FA5}">
                      <a16:colId xmlns:a16="http://schemas.microsoft.com/office/drawing/2014/main" val="723780532"/>
                    </a:ext>
                  </a:extLst>
                </a:gridCol>
              </a:tblGrid>
              <a:tr h="34049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Місяць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Глобальна ставка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Пролікований випадок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Сума на рік</a:t>
                      </a:r>
                      <a:endParaRPr lang="ru-UA" sz="12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11220"/>
                  </a:ext>
                </a:extLst>
              </a:tr>
              <a:tr h="315024"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>
                          <a:solidFill>
                            <a:schemeClr val="bg1"/>
                          </a:solidFill>
                        </a:rPr>
                        <a:t>Кількісь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U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Кількість </a:t>
                      </a:r>
                      <a:endParaRPr lang="ru-UA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9A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5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80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6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1,2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1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3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5,1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1,8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98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70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4,5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30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2,1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71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 квартал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65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4,2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35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/>
                          </a:solidFill>
                        </a:rPr>
                        <a:t>2,4</a:t>
                      </a:r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106850"/>
                  </a:ext>
                </a:extLst>
              </a:tr>
              <a:tr h="25904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Всього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19,8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7,5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199 059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262092"/>
                  </a:ext>
                </a:extLst>
              </a:tr>
              <a:tr h="364022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Відділення – 1,5 операції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45935"/>
                  </a:ext>
                </a:extLst>
              </a:tr>
              <a:tr h="364022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Місяць – 2,5 операції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98479"/>
                  </a:ext>
                </a:extLst>
              </a:tr>
              <a:tr h="364022"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Рік – 27 операцій</a:t>
                      </a:r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UA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UA" sz="1200" b="1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Тариф – 7 506</a:t>
                      </a:r>
                      <a:endParaRPr lang="ru-UA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412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46405A-4AD0-480F-ACBF-66A4216C20A7}"/>
              </a:ext>
            </a:extLst>
          </p:cNvPr>
          <p:cNvSpPr txBox="1"/>
          <p:nvPr/>
        </p:nvSpPr>
        <p:spPr>
          <a:xfrm>
            <a:off x="1115616" y="4443958"/>
            <a:ext cx="694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Задіяні відділення: ГІНЕКОЛОГІЯ; РЕАНІМАЦІЯ для жінок; ПРИЙМАЛЬНЕ ВІДДІЛЕННЯ; ПВСД; АДВ; ВА ПІТ для дітей</a:t>
            </a:r>
            <a:endParaRPr lang="ru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4331FAE-3018-44CE-B0F6-AA9B0152D82C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201AC2D-2428-4623-BE0D-39603170C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58" name="Стрелка: пятиугольник 57">
              <a:extLst>
                <a:ext uri="{FF2B5EF4-FFF2-40B4-BE49-F238E27FC236}">
                  <a16:creationId xmlns:a16="http://schemas.microsoft.com/office/drawing/2014/main" id="{41C8846F-3A3C-4954-BB48-3906B4799B4C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59" name="Стрелка: шеврон 58">
              <a:extLst>
                <a:ext uri="{FF2B5EF4-FFF2-40B4-BE49-F238E27FC236}">
                  <a16:creationId xmlns:a16="http://schemas.microsoft.com/office/drawing/2014/main" id="{CEB3B9AA-6DEE-4D26-BEC8-F13848982D92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FC04BCF6-7782-43E3-8DF2-AB0A87FBF6A8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C36312BC-148B-4627-80E6-5B1995A0422E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03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1367D418-3E7B-4B73-9CD5-6E4659DCF88C}"/>
              </a:ext>
            </a:extLst>
          </p:cNvPr>
          <p:cNvGrpSpPr/>
          <p:nvPr/>
        </p:nvGrpSpPr>
        <p:grpSpPr>
          <a:xfrm rot="21040516">
            <a:off x="342866" y="2161922"/>
            <a:ext cx="1113452" cy="2796291"/>
            <a:chOff x="752129" y="4751668"/>
            <a:chExt cx="780084" cy="1587894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18739BA8-5B47-4E2D-BFAE-F23128E62027}"/>
                </a:ext>
              </a:extLst>
            </p:cNvPr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id="{CA47A364-01C4-4966-A8B1-DD36DB09062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7" name="Rectangle 8">
                <a:extLst>
                  <a:ext uri="{FF2B5EF4-FFF2-40B4-BE49-F238E27FC236}">
                    <a16:creationId xmlns:a16="http://schemas.microsoft.com/office/drawing/2014/main" id="{816CABAB-599F-48F3-BCA0-CBCE5D62A452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8" name="Rectangle 8">
                <a:extLst>
                  <a:ext uri="{FF2B5EF4-FFF2-40B4-BE49-F238E27FC236}">
                    <a16:creationId xmlns:a16="http://schemas.microsoft.com/office/drawing/2014/main" id="{D4ED805F-CB44-43E6-993A-1705365F535A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BD91FD82-70D5-4B74-9018-7A45C7B64961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130A3A97-C5B4-4F39-8B9B-05CACDF07BCC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 dirty="0"/>
              </a:p>
            </p:txBody>
          </p: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BCEC956F-EFFD-408D-BCF9-997EECA9E5C1}"/>
                </a:ext>
              </a:extLst>
            </p:cNvPr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E3F44CE7-3A07-4F84-85A1-0899C5D82FDD}"/>
                  </a:ext>
                </a:extLst>
              </p:cNvPr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0" name="Rectangle 2">
                <a:extLst>
                  <a:ext uri="{FF2B5EF4-FFF2-40B4-BE49-F238E27FC236}">
                    <a16:creationId xmlns:a16="http://schemas.microsoft.com/office/drawing/2014/main" id="{C8FAB814-8422-4AA8-B305-8607BCC177B1}"/>
                  </a:ext>
                </a:extLst>
              </p:cNvPr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8449106F-1F14-4ADA-BBCB-537C2E9FC60B}"/>
                  </a:ext>
                </a:extLst>
              </p:cNvPr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09CF5CD5-D4CC-4F99-9396-0F3028DEC05D}"/>
                  </a:ext>
                </a:extLst>
              </p:cNvPr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" fmla="*/ 0 w 571061"/>
                  <a:gd name="connsiteY0" fmla="*/ 0 h 4392488"/>
                  <a:gd name="connsiteX1" fmla="*/ 562694 w 571061"/>
                  <a:gd name="connsiteY1" fmla="*/ 416078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6"/>
              </a:p>
            </p:txBody>
          </p:sp>
        </p:grpSp>
      </p:grpSp>
      <p:sp>
        <p:nvSpPr>
          <p:cNvPr id="21" name="Google Shape;382;p16">
            <a:extLst>
              <a:ext uri="{FF2B5EF4-FFF2-40B4-BE49-F238E27FC236}">
                <a16:creationId xmlns:a16="http://schemas.microsoft.com/office/drawing/2014/main" id="{53B7389C-4B80-4A81-B4AE-4B69B973F454}"/>
              </a:ext>
            </a:extLst>
          </p:cNvPr>
          <p:cNvSpPr/>
          <p:nvPr/>
        </p:nvSpPr>
        <p:spPr>
          <a:xfrm>
            <a:off x="0" y="1721410"/>
            <a:ext cx="9091939" cy="443077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ОЧІКУВАНІ ВИДАТКИ в </a:t>
            </a:r>
            <a:r>
              <a:rPr lang="uk-UA" sz="2000" b="1">
                <a:solidFill>
                  <a:schemeClr val="bg1"/>
                </a:solidFill>
                <a:ea typeface="Arial"/>
                <a:cs typeface="Arial"/>
                <a:sym typeface="Arial"/>
              </a:rPr>
              <a:t>2022 </a:t>
            </a:r>
            <a:endParaRPr lang="uk-UA" sz="20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" name="Google Shape;382;p16">
            <a:extLst>
              <a:ext uri="{FF2B5EF4-FFF2-40B4-BE49-F238E27FC236}">
                <a16:creationId xmlns:a16="http://schemas.microsoft.com/office/drawing/2014/main" id="{2543674A-4488-437D-99CD-42DC2684FFEA}"/>
              </a:ext>
            </a:extLst>
          </p:cNvPr>
          <p:cNvSpPr/>
          <p:nvPr/>
        </p:nvSpPr>
        <p:spPr>
          <a:xfrm>
            <a:off x="0" y="-7889"/>
            <a:ext cx="9144000" cy="528898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ДОХОДИ ЗА ДОГОВОРАМИ З НСЗУ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D882ED3-27A9-4E37-A014-8AF166D83A34}"/>
              </a:ext>
            </a:extLst>
          </p:cNvPr>
          <p:cNvGrpSpPr/>
          <p:nvPr/>
        </p:nvGrpSpPr>
        <p:grpSpPr>
          <a:xfrm rot="5400000">
            <a:off x="6367813" y="2380651"/>
            <a:ext cx="5143500" cy="382198"/>
            <a:chOff x="-324543" y="1692691"/>
            <a:chExt cx="9577064" cy="68519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A1DC36F-69FF-433C-9C26-A9194F30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121392" y="-2753244"/>
              <a:ext cx="685193" cy="9577064"/>
            </a:xfrm>
            <a:prstGeom prst="rect">
              <a:avLst/>
            </a:prstGeom>
          </p:spPr>
        </p:pic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F857F501-1C95-4F16-BFFA-8E1321560312}"/>
                </a:ext>
              </a:extLst>
            </p:cNvPr>
            <p:cNvSpPr/>
            <p:nvPr/>
          </p:nvSpPr>
          <p:spPr>
            <a:xfrm>
              <a:off x="-260034" y="1746024"/>
              <a:ext cx="2503304" cy="600037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/>
                <a:t>«</a:t>
              </a:r>
              <a:r>
                <a:rPr lang="uk-UA" sz="1600" dirty="0" err="1"/>
                <a:t>ЦМтаД</a:t>
              </a:r>
              <a:r>
                <a:rPr lang="uk-UA" sz="1600" dirty="0"/>
                <a:t>»</a:t>
              </a:r>
              <a:endParaRPr lang="ru-RU" sz="1600" dirty="0"/>
            </a:p>
          </p:txBody>
        </p:sp>
        <p:sp>
          <p:nvSpPr>
            <p:cNvPr id="8" name="Стрелка: шеврон 7">
              <a:extLst>
                <a:ext uri="{FF2B5EF4-FFF2-40B4-BE49-F238E27FC236}">
                  <a16:creationId xmlns:a16="http://schemas.microsoft.com/office/drawing/2014/main" id="{9B32A4E8-40B2-44BE-9CDB-F45A74216229}"/>
                </a:ext>
              </a:extLst>
            </p:cNvPr>
            <p:cNvSpPr/>
            <p:nvPr/>
          </p:nvSpPr>
          <p:spPr>
            <a:xfrm>
              <a:off x="2100223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Стрелка: шеврон 8">
              <a:extLst>
                <a:ext uri="{FF2B5EF4-FFF2-40B4-BE49-F238E27FC236}">
                  <a16:creationId xmlns:a16="http://schemas.microsoft.com/office/drawing/2014/main" id="{48CB6ABF-9E06-41B7-8264-F3BABAF0F676}"/>
                </a:ext>
              </a:extLst>
            </p:cNvPr>
            <p:cNvSpPr/>
            <p:nvPr/>
          </p:nvSpPr>
          <p:spPr>
            <a:xfrm>
              <a:off x="4424720" y="1737918"/>
              <a:ext cx="2503304" cy="608143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Стрелка: шеврон 9">
              <a:extLst>
                <a:ext uri="{FF2B5EF4-FFF2-40B4-BE49-F238E27FC236}">
                  <a16:creationId xmlns:a16="http://schemas.microsoft.com/office/drawing/2014/main" id="{E5DD1BEF-6E8B-48C1-A4A2-C2A4051E3621}"/>
                </a:ext>
              </a:extLst>
            </p:cNvPr>
            <p:cNvSpPr/>
            <p:nvPr/>
          </p:nvSpPr>
          <p:spPr>
            <a:xfrm>
              <a:off x="6718926" y="1746024"/>
              <a:ext cx="2503304" cy="608143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/>
                <a:t>«</a:t>
              </a:r>
              <a:r>
                <a:rPr lang="uk-UA" sz="1400" dirty="0" err="1"/>
                <a:t>ЦМтаД</a:t>
              </a:r>
              <a:r>
                <a:rPr lang="uk-UA" sz="1400" dirty="0"/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036E9B1D-7575-4998-9F3A-5FB8DD354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13251"/>
              </p:ext>
            </p:extLst>
          </p:nvPr>
        </p:nvGraphicFramePr>
        <p:xfrm>
          <a:off x="1524000" y="521009"/>
          <a:ext cx="6869706" cy="84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902">
                  <a:extLst>
                    <a:ext uri="{9D8B030D-6E8A-4147-A177-3AD203B41FA5}">
                      <a16:colId xmlns:a16="http://schemas.microsoft.com/office/drawing/2014/main" val="3665855320"/>
                    </a:ext>
                  </a:extLst>
                </a:gridCol>
                <a:gridCol w="2289902">
                  <a:extLst>
                    <a:ext uri="{9D8B030D-6E8A-4147-A177-3AD203B41FA5}">
                      <a16:colId xmlns:a16="http://schemas.microsoft.com/office/drawing/2014/main" val="196988441"/>
                    </a:ext>
                  </a:extLst>
                </a:gridCol>
                <a:gridCol w="2289902">
                  <a:extLst>
                    <a:ext uri="{9D8B030D-6E8A-4147-A177-3AD203B41FA5}">
                      <a16:colId xmlns:a16="http://schemas.microsoft.com/office/drawing/2014/main" val="2329911607"/>
                    </a:ext>
                  </a:extLst>
                </a:gridCol>
              </a:tblGrid>
              <a:tr h="42094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 04.2020 року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2021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2022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29751"/>
                  </a:ext>
                </a:extLst>
              </a:tr>
              <a:tr h="42094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46 077 878 грн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69 277 869 грн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76 476 924 грн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402028"/>
                  </a:ext>
                </a:extLst>
              </a:tr>
            </a:tbl>
          </a:graphicData>
        </a:graphic>
      </p:graphicFrame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2B686D46-8398-4FF8-9352-8C25B8B70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14358"/>
              </p:ext>
            </p:extLst>
          </p:nvPr>
        </p:nvGraphicFramePr>
        <p:xfrm>
          <a:off x="1523999" y="2180645"/>
          <a:ext cx="68697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902">
                  <a:extLst>
                    <a:ext uri="{9D8B030D-6E8A-4147-A177-3AD203B41FA5}">
                      <a16:colId xmlns:a16="http://schemas.microsoft.com/office/drawing/2014/main" val="3956519814"/>
                    </a:ext>
                  </a:extLst>
                </a:gridCol>
                <a:gridCol w="2445181">
                  <a:extLst>
                    <a:ext uri="{9D8B030D-6E8A-4147-A177-3AD203B41FA5}">
                      <a16:colId xmlns:a16="http://schemas.microsoft.com/office/drawing/2014/main" val="3282997008"/>
                    </a:ext>
                  </a:extLst>
                </a:gridCol>
                <a:gridCol w="2134624">
                  <a:extLst>
                    <a:ext uri="{9D8B030D-6E8A-4147-A177-3AD203B41FA5}">
                      <a16:colId xmlns:a16="http://schemas.microsoft.com/office/drawing/2014/main" val="807604787"/>
                    </a:ext>
                  </a:extLst>
                </a:gridCol>
              </a:tblGrid>
              <a:tr h="62662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КЕКВ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В межах </a:t>
                      </a:r>
                      <a:r>
                        <a:rPr lang="uk-UA" dirty="0" err="1"/>
                        <a:t>догово</a:t>
                      </a:r>
                      <a:r>
                        <a:rPr lang="uk-UA" dirty="0"/>
                        <a:t>-</a:t>
                      </a:r>
                    </a:p>
                    <a:p>
                      <a:pPr algn="ctr"/>
                      <a:r>
                        <a:rPr lang="uk-UA" dirty="0" err="1"/>
                        <a:t>ру</a:t>
                      </a:r>
                      <a:r>
                        <a:rPr lang="uk-UA" dirty="0"/>
                        <a:t> з НСЗУ (місяць) 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Потреба закладу ( місяць)</a:t>
                      </a:r>
                      <a:endParaRPr lang="ru-RU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01015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Заробітна плата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5 533 100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7 472 700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77906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Медикаменти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700 000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700 000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455182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Харчування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132719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Інші послуги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100 000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74781"/>
                  </a:ext>
                </a:extLst>
              </a:tr>
              <a:tr h="363044"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Всього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6 373 100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8 312 000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620436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163579C-475B-440D-A640-590F5CD96CDB}"/>
              </a:ext>
            </a:extLst>
          </p:cNvPr>
          <p:cNvSpPr txBox="1"/>
          <p:nvPr/>
        </p:nvSpPr>
        <p:spPr>
          <a:xfrm>
            <a:off x="123681" y="1342093"/>
            <a:ext cx="4921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/>
              <a:t>Збільшення доходів у 2022 на 7 199 055 грн  </a:t>
            </a:r>
            <a:endParaRPr lang="ru-RU" sz="1600" dirty="0"/>
          </a:p>
        </p:txBody>
      </p:sp>
      <p:sp>
        <p:nvSpPr>
          <p:cNvPr id="31" name="Freeform 92">
            <a:extLst>
              <a:ext uri="{FF2B5EF4-FFF2-40B4-BE49-F238E27FC236}">
                <a16:creationId xmlns:a16="http://schemas.microsoft.com/office/drawing/2014/main" id="{EB62FD9B-B9C0-4CCD-B04A-74D15606E73D}"/>
              </a:ext>
            </a:extLst>
          </p:cNvPr>
          <p:cNvSpPr/>
          <p:nvPr/>
        </p:nvSpPr>
        <p:spPr>
          <a:xfrm rot="12413668">
            <a:off x="1167776" y="4907010"/>
            <a:ext cx="486217" cy="176670"/>
          </a:xfrm>
          <a:custGeom>
            <a:avLst/>
            <a:gdLst>
              <a:gd name="connsiteX0" fmla="*/ 0 w 757029"/>
              <a:gd name="connsiteY0" fmla="*/ 201059 h 282425"/>
              <a:gd name="connsiteX1" fmla="*/ 342900 w 757029"/>
              <a:gd name="connsiteY1" fmla="*/ 1034 h 282425"/>
              <a:gd name="connsiteX2" fmla="*/ 514350 w 757029"/>
              <a:gd name="connsiteY2" fmla="*/ 277259 h 282425"/>
              <a:gd name="connsiteX3" fmla="*/ 742950 w 757029"/>
              <a:gd name="connsiteY3" fmla="*/ 182009 h 282425"/>
              <a:gd name="connsiteX4" fmla="*/ 733425 w 757029"/>
              <a:gd name="connsiteY4" fmla="*/ 191534 h 282425"/>
              <a:gd name="connsiteX0" fmla="*/ 0 w 742950"/>
              <a:gd name="connsiteY0" fmla="*/ 201059 h 282425"/>
              <a:gd name="connsiteX1" fmla="*/ 342900 w 742950"/>
              <a:gd name="connsiteY1" fmla="*/ 1034 h 282425"/>
              <a:gd name="connsiteX2" fmla="*/ 514350 w 742950"/>
              <a:gd name="connsiteY2" fmla="*/ 277259 h 282425"/>
              <a:gd name="connsiteX3" fmla="*/ 742950 w 742950"/>
              <a:gd name="connsiteY3" fmla="*/ 182009 h 282425"/>
              <a:gd name="connsiteX0" fmla="*/ 0 w 742950"/>
              <a:gd name="connsiteY0" fmla="*/ 213115 h 282068"/>
              <a:gd name="connsiteX1" fmla="*/ 342900 w 742950"/>
              <a:gd name="connsiteY1" fmla="*/ 677 h 282068"/>
              <a:gd name="connsiteX2" fmla="*/ 514350 w 742950"/>
              <a:gd name="connsiteY2" fmla="*/ 276902 h 282068"/>
              <a:gd name="connsiteX3" fmla="*/ 742950 w 742950"/>
              <a:gd name="connsiteY3" fmla="*/ 181652 h 282068"/>
              <a:gd name="connsiteX0" fmla="*/ 0 w 742950"/>
              <a:gd name="connsiteY0" fmla="*/ 112016 h 177020"/>
              <a:gd name="connsiteX1" fmla="*/ 355313 w 742950"/>
              <a:gd name="connsiteY1" fmla="*/ 3016 h 177020"/>
              <a:gd name="connsiteX2" fmla="*/ 514350 w 742950"/>
              <a:gd name="connsiteY2" fmla="*/ 175803 h 177020"/>
              <a:gd name="connsiteX3" fmla="*/ 742950 w 742950"/>
              <a:gd name="connsiteY3" fmla="*/ 80553 h 177020"/>
              <a:gd name="connsiteX0" fmla="*/ 0 w 742950"/>
              <a:gd name="connsiteY0" fmla="*/ 112264 h 181358"/>
              <a:gd name="connsiteX1" fmla="*/ 355313 w 742950"/>
              <a:gd name="connsiteY1" fmla="*/ 3264 h 181358"/>
              <a:gd name="connsiteX2" fmla="*/ 377811 w 742950"/>
              <a:gd name="connsiteY2" fmla="*/ 180188 h 181358"/>
              <a:gd name="connsiteX3" fmla="*/ 742950 w 742950"/>
              <a:gd name="connsiteY3" fmla="*/ 80801 h 181358"/>
              <a:gd name="connsiteX0" fmla="*/ 0 w 742950"/>
              <a:gd name="connsiteY0" fmla="*/ 119934 h 189261"/>
              <a:gd name="connsiteX1" fmla="*/ 400826 w 742950"/>
              <a:gd name="connsiteY1" fmla="*/ 2659 h 189261"/>
              <a:gd name="connsiteX2" fmla="*/ 377811 w 742950"/>
              <a:gd name="connsiteY2" fmla="*/ 187858 h 189261"/>
              <a:gd name="connsiteX3" fmla="*/ 742950 w 742950"/>
              <a:gd name="connsiteY3" fmla="*/ 88471 h 189261"/>
              <a:gd name="connsiteX0" fmla="*/ 0 w 752817"/>
              <a:gd name="connsiteY0" fmla="*/ 122863 h 188900"/>
              <a:gd name="connsiteX1" fmla="*/ 410693 w 752817"/>
              <a:gd name="connsiteY1" fmla="*/ 2298 h 188900"/>
              <a:gd name="connsiteX2" fmla="*/ 387678 w 752817"/>
              <a:gd name="connsiteY2" fmla="*/ 187497 h 188900"/>
              <a:gd name="connsiteX3" fmla="*/ 752817 w 752817"/>
              <a:gd name="connsiteY3" fmla="*/ 88110 h 188900"/>
              <a:gd name="connsiteX0" fmla="*/ 0 w 767448"/>
              <a:gd name="connsiteY0" fmla="*/ 139778 h 187527"/>
              <a:gd name="connsiteX1" fmla="*/ 425324 w 767448"/>
              <a:gd name="connsiteY1" fmla="*/ 925 h 187527"/>
              <a:gd name="connsiteX2" fmla="*/ 402309 w 767448"/>
              <a:gd name="connsiteY2" fmla="*/ 186124 h 187527"/>
              <a:gd name="connsiteX3" fmla="*/ 767448 w 767448"/>
              <a:gd name="connsiteY3" fmla="*/ 86737 h 187527"/>
              <a:gd name="connsiteX0" fmla="*/ 0 w 767448"/>
              <a:gd name="connsiteY0" fmla="*/ 140230 h 187979"/>
              <a:gd name="connsiteX1" fmla="*/ 425324 w 767448"/>
              <a:gd name="connsiteY1" fmla="*/ 1377 h 187979"/>
              <a:gd name="connsiteX2" fmla="*/ 402309 w 767448"/>
              <a:gd name="connsiteY2" fmla="*/ 186576 h 187979"/>
              <a:gd name="connsiteX3" fmla="*/ 767448 w 767448"/>
              <a:gd name="connsiteY3" fmla="*/ 87189 h 187979"/>
              <a:gd name="connsiteX0" fmla="*/ 0 w 767448"/>
              <a:gd name="connsiteY0" fmla="*/ 141802 h 189551"/>
              <a:gd name="connsiteX1" fmla="*/ 425324 w 767448"/>
              <a:gd name="connsiteY1" fmla="*/ 2949 h 189551"/>
              <a:gd name="connsiteX2" fmla="*/ 402309 w 767448"/>
              <a:gd name="connsiteY2" fmla="*/ 188148 h 189551"/>
              <a:gd name="connsiteX3" fmla="*/ 767448 w 767448"/>
              <a:gd name="connsiteY3" fmla="*/ 88761 h 189551"/>
              <a:gd name="connsiteX0" fmla="*/ 0 w 785736"/>
              <a:gd name="connsiteY0" fmla="*/ 154570 h 187689"/>
              <a:gd name="connsiteX1" fmla="*/ 443612 w 785736"/>
              <a:gd name="connsiteY1" fmla="*/ 1087 h 187689"/>
              <a:gd name="connsiteX2" fmla="*/ 420597 w 785736"/>
              <a:gd name="connsiteY2" fmla="*/ 186286 h 187689"/>
              <a:gd name="connsiteX3" fmla="*/ 785736 w 785736"/>
              <a:gd name="connsiteY3" fmla="*/ 86899 h 187689"/>
              <a:gd name="connsiteX0" fmla="*/ 0 w 785736"/>
              <a:gd name="connsiteY0" fmla="*/ 158688 h 191807"/>
              <a:gd name="connsiteX1" fmla="*/ 443612 w 785736"/>
              <a:gd name="connsiteY1" fmla="*/ 5205 h 191807"/>
              <a:gd name="connsiteX2" fmla="*/ 420597 w 785736"/>
              <a:gd name="connsiteY2" fmla="*/ 190404 h 191807"/>
              <a:gd name="connsiteX3" fmla="*/ 785736 w 785736"/>
              <a:gd name="connsiteY3" fmla="*/ 91017 h 191807"/>
              <a:gd name="connsiteX0" fmla="*/ 0 w 785736"/>
              <a:gd name="connsiteY0" fmla="*/ 182905 h 216024"/>
              <a:gd name="connsiteX1" fmla="*/ 443612 w 785736"/>
              <a:gd name="connsiteY1" fmla="*/ 29422 h 216024"/>
              <a:gd name="connsiteX2" fmla="*/ 420597 w 785736"/>
              <a:gd name="connsiteY2" fmla="*/ 214621 h 216024"/>
              <a:gd name="connsiteX3" fmla="*/ 785736 w 785736"/>
              <a:gd name="connsiteY3" fmla="*/ 115234 h 216024"/>
              <a:gd name="connsiteX0" fmla="*/ 0 w 785736"/>
              <a:gd name="connsiteY0" fmla="*/ 191488 h 224939"/>
              <a:gd name="connsiteX1" fmla="*/ 414351 w 785736"/>
              <a:gd name="connsiteY1" fmla="*/ 27032 h 224939"/>
              <a:gd name="connsiteX2" fmla="*/ 420597 w 785736"/>
              <a:gd name="connsiteY2" fmla="*/ 223204 h 224939"/>
              <a:gd name="connsiteX3" fmla="*/ 785736 w 785736"/>
              <a:gd name="connsiteY3" fmla="*/ 123817 h 224939"/>
              <a:gd name="connsiteX0" fmla="*/ 0 w 785736"/>
              <a:gd name="connsiteY0" fmla="*/ 191488 h 231591"/>
              <a:gd name="connsiteX1" fmla="*/ 414351 w 785736"/>
              <a:gd name="connsiteY1" fmla="*/ 27032 h 231591"/>
              <a:gd name="connsiteX2" fmla="*/ 420597 w 785736"/>
              <a:gd name="connsiteY2" fmla="*/ 223204 h 231591"/>
              <a:gd name="connsiteX3" fmla="*/ 785736 w 785736"/>
              <a:gd name="connsiteY3" fmla="*/ 123817 h 231591"/>
              <a:gd name="connsiteX0" fmla="*/ 0 w 936656"/>
              <a:gd name="connsiteY0" fmla="*/ 397809 h 432217"/>
              <a:gd name="connsiteX1" fmla="*/ 414351 w 936656"/>
              <a:gd name="connsiteY1" fmla="*/ 233353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81336 w 936656"/>
              <a:gd name="connsiteY1" fmla="*/ 205056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32217"/>
              <a:gd name="connsiteX1" fmla="*/ 367187 w 936656"/>
              <a:gd name="connsiteY1" fmla="*/ 176759 h 432217"/>
              <a:gd name="connsiteX2" fmla="*/ 420597 w 936656"/>
              <a:gd name="connsiteY2" fmla="*/ 429525 h 432217"/>
              <a:gd name="connsiteX3" fmla="*/ 936656 w 936656"/>
              <a:gd name="connsiteY3" fmla="*/ 0 h 432217"/>
              <a:gd name="connsiteX0" fmla="*/ 0 w 936656"/>
              <a:gd name="connsiteY0" fmla="*/ 397809 h 427528"/>
              <a:gd name="connsiteX1" fmla="*/ 367187 w 936656"/>
              <a:gd name="connsiteY1" fmla="*/ 176759 h 427528"/>
              <a:gd name="connsiteX2" fmla="*/ 387582 w 936656"/>
              <a:gd name="connsiteY2" fmla="*/ 424809 h 427528"/>
              <a:gd name="connsiteX3" fmla="*/ 936656 w 936656"/>
              <a:gd name="connsiteY3" fmla="*/ 0 h 427528"/>
              <a:gd name="connsiteX0" fmla="*/ 0 w 936656"/>
              <a:gd name="connsiteY0" fmla="*/ 397809 h 431778"/>
              <a:gd name="connsiteX1" fmla="*/ 367187 w 936656"/>
              <a:gd name="connsiteY1" fmla="*/ 176759 h 431778"/>
              <a:gd name="connsiteX2" fmla="*/ 387582 w 936656"/>
              <a:gd name="connsiteY2" fmla="*/ 424809 h 431778"/>
              <a:gd name="connsiteX3" fmla="*/ 936656 w 936656"/>
              <a:gd name="connsiteY3" fmla="*/ 0 h 431778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  <a:gd name="connsiteX0" fmla="*/ 0 w 936656"/>
              <a:gd name="connsiteY0" fmla="*/ 397809 h 431777"/>
              <a:gd name="connsiteX1" fmla="*/ 367187 w 936656"/>
              <a:gd name="connsiteY1" fmla="*/ 176759 h 431777"/>
              <a:gd name="connsiteX2" fmla="*/ 387582 w 936656"/>
              <a:gd name="connsiteY2" fmla="*/ 424809 h 431777"/>
              <a:gd name="connsiteX3" fmla="*/ 936656 w 936656"/>
              <a:gd name="connsiteY3" fmla="*/ 0 h 43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656" h="431777">
                <a:moveTo>
                  <a:pt x="0" y="397809"/>
                </a:moveTo>
                <a:cubicBezTo>
                  <a:pt x="227342" y="207322"/>
                  <a:pt x="283725" y="148677"/>
                  <a:pt x="367187" y="176759"/>
                </a:cubicBezTo>
                <a:cubicBezTo>
                  <a:pt x="450649" y="204841"/>
                  <a:pt x="305279" y="378359"/>
                  <a:pt x="387582" y="424809"/>
                </a:cubicBezTo>
                <a:cubicBezTo>
                  <a:pt x="493464" y="494840"/>
                  <a:pt x="900144" y="14287"/>
                  <a:pt x="936656" y="0"/>
                </a:cubicBez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1CCC33-7DE3-45DA-A9E2-A2480B49F18F}"/>
              </a:ext>
            </a:extLst>
          </p:cNvPr>
          <p:cNvSpPr/>
          <p:nvPr/>
        </p:nvSpPr>
        <p:spPr>
          <a:xfrm rot="10800000" flipV="1">
            <a:off x="1673440" y="4694505"/>
            <a:ext cx="5176991" cy="37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Дефіцит бюджету в місяць – </a:t>
            </a:r>
            <a:r>
              <a:rPr lang="uk-UA" b="1" dirty="0"/>
              <a:t>1938,9 </a:t>
            </a:r>
            <a:r>
              <a:rPr lang="uk-UA" b="1" dirty="0" err="1"/>
              <a:t>тис.грн</a:t>
            </a:r>
            <a:r>
              <a:rPr lang="uk-UA" b="1" dirty="0"/>
              <a:t>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45945730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802</Words>
  <Application>Microsoft Office PowerPoint</Application>
  <PresentationFormat>Экран (16:9)</PresentationFormat>
  <Paragraphs>314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Irina</cp:lastModifiedBy>
  <cp:revision>242</cp:revision>
  <cp:lastPrinted>2022-02-21T13:37:01Z</cp:lastPrinted>
  <dcterms:created xsi:type="dcterms:W3CDTF">2016-12-05T23:26:54Z</dcterms:created>
  <dcterms:modified xsi:type="dcterms:W3CDTF">2022-02-21T13:48:29Z</dcterms:modified>
</cp:coreProperties>
</file>